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71" r:id="rId2"/>
    <p:sldId id="257" r:id="rId3"/>
    <p:sldId id="274" r:id="rId4"/>
    <p:sldId id="258" r:id="rId5"/>
    <p:sldId id="291" r:id="rId6"/>
    <p:sldId id="272" r:id="rId7"/>
    <p:sldId id="308" r:id="rId8"/>
    <p:sldId id="307" r:id="rId9"/>
    <p:sldId id="304" r:id="rId10"/>
    <p:sldId id="309" r:id="rId11"/>
    <p:sldId id="310" r:id="rId12"/>
    <p:sldId id="259" r:id="rId13"/>
    <p:sldId id="292" r:id="rId14"/>
    <p:sldId id="286" r:id="rId15"/>
    <p:sldId id="270" r:id="rId16"/>
    <p:sldId id="295" r:id="rId17"/>
    <p:sldId id="293" r:id="rId18"/>
    <p:sldId id="294" r:id="rId19"/>
    <p:sldId id="263" r:id="rId20"/>
    <p:sldId id="264" r:id="rId21"/>
    <p:sldId id="265" r:id="rId22"/>
    <p:sldId id="266" r:id="rId23"/>
    <p:sldId id="267" r:id="rId24"/>
    <p:sldId id="287" r:id="rId25"/>
    <p:sldId id="276" r:id="rId26"/>
    <p:sldId id="306" r:id="rId27"/>
    <p:sldId id="289" r:id="rId28"/>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a:srgbClr val="0000CC"/>
    <a:srgbClr val="FFFF99"/>
    <a:srgbClr val="660066"/>
    <a:srgbClr val="CCECFF"/>
    <a:srgbClr val="333300"/>
    <a:srgbClr val="008000"/>
    <a:srgbClr val="62951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8291" autoAdjust="0"/>
    <p:restoredTop sz="70153" autoAdjust="0"/>
  </p:normalViewPr>
  <p:slideViewPr>
    <p:cSldViewPr>
      <p:cViewPr>
        <p:scale>
          <a:sx n="50" d="100"/>
          <a:sy n="50" d="100"/>
        </p:scale>
        <p:origin x="-142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1812" y="-84"/>
      </p:cViewPr>
      <p:guideLst>
        <p:guide orient="horz" pos="2929"/>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93325C-E4AE-418C-B740-DDBB1773FE74}" type="doc">
      <dgm:prSet loTypeId="urn:microsoft.com/office/officeart/2005/8/layout/matrix1" loCatId="matrix" qsTypeId="urn:microsoft.com/office/officeart/2005/8/quickstyle/simple1#1" qsCatId="simple" csTypeId="urn:microsoft.com/office/officeart/2005/8/colors/accent1_2#1" csCatId="accent1" phldr="1"/>
      <dgm:spPr/>
    </dgm:pt>
    <dgm:pt modelId="{8D690831-A8BF-43D2-A8CD-9153A51494F0}">
      <dgm:prSet phldrT="[Text]"/>
      <dgm:spPr>
        <a:ln w="76200">
          <a:solidFill>
            <a:schemeClr val="bg1"/>
          </a:solidFill>
        </a:ln>
      </dgm:spPr>
      <dgm:t>
        <a:bodyPr/>
        <a:lstStyle/>
        <a:p>
          <a:r>
            <a:rPr lang="en-US" dirty="0" smtClean="0">
              <a:latin typeface="Britannic Bold" pitchFamily="34" charset="0"/>
            </a:rPr>
            <a:t>Showcase Schools</a:t>
          </a:r>
          <a:endParaRPr lang="en-US" dirty="0">
            <a:latin typeface="Britannic Bold" pitchFamily="34" charset="0"/>
          </a:endParaRPr>
        </a:p>
      </dgm:t>
    </dgm:pt>
    <dgm:pt modelId="{A7BE0642-CA20-437D-8DEA-8AF78A835C47}" type="parTrans" cxnId="{11BA7CAF-FB58-4026-925F-EE3248800BF1}">
      <dgm:prSet/>
      <dgm:spPr/>
      <dgm:t>
        <a:bodyPr/>
        <a:lstStyle/>
        <a:p>
          <a:endParaRPr lang="en-US"/>
        </a:p>
      </dgm:t>
    </dgm:pt>
    <dgm:pt modelId="{27161CAD-1463-4161-8F6F-132D586B55FB}" type="sibTrans" cxnId="{11BA7CAF-FB58-4026-925F-EE3248800BF1}">
      <dgm:prSet/>
      <dgm:spPr/>
      <dgm:t>
        <a:bodyPr/>
        <a:lstStyle/>
        <a:p>
          <a:endParaRPr lang="en-US"/>
        </a:p>
      </dgm:t>
    </dgm:pt>
    <dgm:pt modelId="{149A9ACD-7BF0-4BBA-AD2B-A4123FF40DFE}">
      <dgm:prSet phldrT="[Text]"/>
      <dgm:spPr/>
      <dgm:t>
        <a:bodyPr/>
        <a:lstStyle/>
        <a:p>
          <a:endParaRPr lang="en-US"/>
        </a:p>
      </dgm:t>
    </dgm:pt>
    <dgm:pt modelId="{C60DD86E-E561-403C-83F8-8FC314234CF1}" type="parTrans" cxnId="{E101B7A6-7FDC-41D2-85EA-41AEA2E11B55}">
      <dgm:prSet/>
      <dgm:spPr/>
      <dgm:t>
        <a:bodyPr/>
        <a:lstStyle/>
        <a:p>
          <a:endParaRPr lang="en-US"/>
        </a:p>
      </dgm:t>
    </dgm:pt>
    <dgm:pt modelId="{B22940E3-1CC0-4F47-A61A-A46BF8E3FA30}" type="sibTrans" cxnId="{E101B7A6-7FDC-41D2-85EA-41AEA2E11B55}">
      <dgm:prSet/>
      <dgm:spPr/>
      <dgm:t>
        <a:bodyPr/>
        <a:lstStyle/>
        <a:p>
          <a:endParaRPr lang="en-US"/>
        </a:p>
      </dgm:t>
    </dgm:pt>
    <dgm:pt modelId="{004363D3-C195-4541-9037-3080617F299C}">
      <dgm:prSet phldrT="[Text]"/>
      <dgm:spPr/>
      <dgm:t>
        <a:bodyPr/>
        <a:lstStyle/>
        <a:p>
          <a:endParaRPr lang="en-US"/>
        </a:p>
      </dgm:t>
    </dgm:pt>
    <dgm:pt modelId="{F6BE0CD1-4DE9-4634-97F0-88310E7FC6EB}" type="parTrans" cxnId="{2C8E820B-FA97-4E60-8F9C-4C7E331C1B9D}">
      <dgm:prSet/>
      <dgm:spPr/>
      <dgm:t>
        <a:bodyPr/>
        <a:lstStyle/>
        <a:p>
          <a:endParaRPr lang="en-US"/>
        </a:p>
      </dgm:t>
    </dgm:pt>
    <dgm:pt modelId="{135BBE98-C3DD-4DE9-9012-5F585B7E1D28}" type="sibTrans" cxnId="{2C8E820B-FA97-4E60-8F9C-4C7E331C1B9D}">
      <dgm:prSet/>
      <dgm:spPr/>
      <dgm:t>
        <a:bodyPr/>
        <a:lstStyle/>
        <a:p>
          <a:endParaRPr lang="en-US"/>
        </a:p>
      </dgm:t>
    </dgm:pt>
    <dgm:pt modelId="{6804C392-04E8-4BC1-A822-C330C1391514}">
      <dgm:prSet/>
      <dgm:spPr>
        <a:solidFill>
          <a:srgbClr val="92D050"/>
        </a:solidFill>
      </dgm:spPr>
      <dgm:t>
        <a:bodyPr/>
        <a:lstStyle/>
        <a:p>
          <a:r>
            <a:rPr lang="en-US" b="1" dirty="0" smtClean="0"/>
            <a:t>School, City, School Contact</a:t>
          </a:r>
        </a:p>
        <a:p>
          <a:r>
            <a:rPr lang="en-US" b="1" dirty="0" smtClean="0"/>
            <a:t>RESPRO Coach</a:t>
          </a:r>
          <a:endParaRPr lang="en-US" b="1" dirty="0"/>
        </a:p>
      </dgm:t>
    </dgm:pt>
    <dgm:pt modelId="{EEC31B09-6DC9-47C5-9C63-7B7F2CE50C20}" type="parTrans" cxnId="{A32F002B-E245-467B-AB87-5649C63D8C10}">
      <dgm:prSet/>
      <dgm:spPr/>
    </dgm:pt>
    <dgm:pt modelId="{7E41520D-39FF-4607-A0B5-92D9B920A5B7}" type="sibTrans" cxnId="{A32F002B-E245-467B-AB87-5649C63D8C10}">
      <dgm:prSet/>
      <dgm:spPr/>
    </dgm:pt>
    <dgm:pt modelId="{800C6E3A-0B68-4630-9F58-AE63BF000A86}">
      <dgm:prSet/>
      <dgm:spPr>
        <a:solidFill>
          <a:schemeClr val="accent6">
            <a:lumMod val="60000"/>
            <a:lumOff val="40000"/>
          </a:schemeClr>
        </a:solidFill>
      </dgm:spPr>
      <dgm:t>
        <a:bodyPr/>
        <a:lstStyle/>
        <a:p>
          <a:r>
            <a:rPr lang="en-US" b="1" dirty="0" smtClean="0"/>
            <a:t>Showcase Topic</a:t>
          </a:r>
        </a:p>
        <a:p>
          <a:r>
            <a:rPr lang="en-US" b="1" dirty="0" smtClean="0"/>
            <a:t> Handout</a:t>
          </a:r>
          <a:endParaRPr lang="en-US" b="1" dirty="0"/>
        </a:p>
      </dgm:t>
    </dgm:pt>
    <dgm:pt modelId="{D6342D29-5534-4214-A99D-461A9B631D74}" type="parTrans" cxnId="{74D0FAB2-8BFB-473A-B826-6D1FA06713CE}">
      <dgm:prSet/>
      <dgm:spPr/>
    </dgm:pt>
    <dgm:pt modelId="{26F69F30-54AD-41C8-B283-36CC4E4D1C39}" type="sibTrans" cxnId="{74D0FAB2-8BFB-473A-B826-6D1FA06713CE}">
      <dgm:prSet/>
      <dgm:spPr/>
    </dgm:pt>
    <dgm:pt modelId="{F2D564D0-0259-4384-8107-655E5EABD0B1}">
      <dgm:prSet/>
      <dgm:spPr>
        <a:solidFill>
          <a:srgbClr val="FF0000"/>
        </a:solidFill>
      </dgm:spPr>
      <dgm:t>
        <a:bodyPr/>
        <a:lstStyle/>
        <a:p>
          <a:r>
            <a:rPr lang="en-US" b="1" dirty="0" smtClean="0"/>
            <a:t>15 - 30 Minute Webinars</a:t>
          </a:r>
        </a:p>
        <a:p>
          <a:r>
            <a:rPr lang="en-US" b="1" dirty="0" smtClean="0"/>
            <a:t>Recorded/Available 24/7</a:t>
          </a:r>
          <a:endParaRPr lang="en-US" b="1" dirty="0"/>
        </a:p>
      </dgm:t>
    </dgm:pt>
    <dgm:pt modelId="{2F5EFE73-E8AB-40CD-A97B-D59A229F317F}" type="parTrans" cxnId="{07B37E1F-9B92-41AB-88FE-B07D8FA27F5A}">
      <dgm:prSet/>
      <dgm:spPr/>
    </dgm:pt>
    <dgm:pt modelId="{9518E17E-9EE0-4A63-B179-AD63BADCA992}" type="sibTrans" cxnId="{07B37E1F-9B92-41AB-88FE-B07D8FA27F5A}">
      <dgm:prSet/>
      <dgm:spPr/>
    </dgm:pt>
    <dgm:pt modelId="{7A3D6CB5-065F-49B0-8C0C-D5D41A429FDD}">
      <dgm:prSet/>
      <dgm:spPr>
        <a:solidFill>
          <a:srgbClr val="EEC100"/>
        </a:solidFill>
      </dgm:spPr>
      <dgm:t>
        <a:bodyPr/>
        <a:lstStyle/>
        <a:p>
          <a:r>
            <a:rPr lang="en-US" b="1" dirty="0" smtClean="0"/>
            <a:t>Complete Form Send to Jean Smith by </a:t>
          </a:r>
        </a:p>
        <a:p>
          <a:r>
            <a:rPr lang="en-US" b="1" dirty="0" smtClean="0"/>
            <a:t>August 31</a:t>
          </a:r>
          <a:endParaRPr lang="en-US" b="1" dirty="0"/>
        </a:p>
      </dgm:t>
    </dgm:pt>
    <dgm:pt modelId="{0536CCC3-38B8-4729-9852-8D6749EDD032}" type="parTrans" cxnId="{FA2A3DDB-985D-43C0-95CF-417C04EC8D1B}">
      <dgm:prSet/>
      <dgm:spPr/>
    </dgm:pt>
    <dgm:pt modelId="{623125AB-5227-491D-8EA6-FB9B995A21C4}" type="sibTrans" cxnId="{FA2A3DDB-985D-43C0-95CF-417C04EC8D1B}">
      <dgm:prSet/>
      <dgm:spPr/>
    </dgm:pt>
    <dgm:pt modelId="{293C7AD4-F261-4BF8-8413-2C1C8089F511}">
      <dgm:prSet/>
      <dgm:spPr/>
      <dgm:t>
        <a:bodyPr/>
        <a:lstStyle/>
        <a:p>
          <a:endParaRPr lang="en-US" dirty="0"/>
        </a:p>
      </dgm:t>
    </dgm:pt>
    <dgm:pt modelId="{F4C80337-3CAC-4621-85D9-2218EC528C6E}" type="parTrans" cxnId="{02DDE93F-4A47-474B-8A80-3B1F45247976}">
      <dgm:prSet/>
      <dgm:spPr/>
      <dgm:t>
        <a:bodyPr/>
        <a:lstStyle/>
        <a:p>
          <a:endParaRPr lang="en-US"/>
        </a:p>
      </dgm:t>
    </dgm:pt>
    <dgm:pt modelId="{42D5F59C-FCC0-4B57-856E-F65129BB31DC}" type="sibTrans" cxnId="{02DDE93F-4A47-474B-8A80-3B1F45247976}">
      <dgm:prSet/>
      <dgm:spPr/>
      <dgm:t>
        <a:bodyPr/>
        <a:lstStyle/>
        <a:p>
          <a:endParaRPr lang="en-US"/>
        </a:p>
      </dgm:t>
    </dgm:pt>
    <dgm:pt modelId="{11695824-4179-46CF-AF49-68A12A97465C}">
      <dgm:prSet/>
      <dgm:spPr/>
      <dgm:t>
        <a:bodyPr/>
        <a:lstStyle/>
        <a:p>
          <a:endParaRPr lang="en-US"/>
        </a:p>
      </dgm:t>
    </dgm:pt>
    <dgm:pt modelId="{C36B513B-B9FD-40E7-8348-B61BA36E9319}" type="parTrans" cxnId="{21C5692F-DC90-42DA-B899-F46F4D8CB5B4}">
      <dgm:prSet/>
      <dgm:spPr/>
      <dgm:t>
        <a:bodyPr/>
        <a:lstStyle/>
        <a:p>
          <a:endParaRPr lang="en-US"/>
        </a:p>
      </dgm:t>
    </dgm:pt>
    <dgm:pt modelId="{85E7D1B8-5DA7-48B4-8945-E938501AF305}" type="sibTrans" cxnId="{21C5692F-DC90-42DA-B899-F46F4D8CB5B4}">
      <dgm:prSet/>
      <dgm:spPr/>
      <dgm:t>
        <a:bodyPr/>
        <a:lstStyle/>
        <a:p>
          <a:endParaRPr lang="en-US"/>
        </a:p>
      </dgm:t>
    </dgm:pt>
    <dgm:pt modelId="{4D42F5B3-2C35-4605-AE75-2B48B1612C20}" type="pres">
      <dgm:prSet presAssocID="{EA93325C-E4AE-418C-B740-DDBB1773FE74}" presName="diagram" presStyleCnt="0">
        <dgm:presLayoutVars>
          <dgm:chMax val="1"/>
          <dgm:dir/>
          <dgm:animLvl val="ctr"/>
          <dgm:resizeHandles val="exact"/>
        </dgm:presLayoutVars>
      </dgm:prSet>
      <dgm:spPr/>
    </dgm:pt>
    <dgm:pt modelId="{C5BFFCB0-8E1D-472B-A196-9CF485E130A2}" type="pres">
      <dgm:prSet presAssocID="{EA93325C-E4AE-418C-B740-DDBB1773FE74}" presName="matrix" presStyleCnt="0"/>
      <dgm:spPr/>
    </dgm:pt>
    <dgm:pt modelId="{DA7E62D9-0409-44FB-933A-FD7615946323}" type="pres">
      <dgm:prSet presAssocID="{EA93325C-E4AE-418C-B740-DDBB1773FE74}" presName="tile1" presStyleLbl="node1" presStyleIdx="0" presStyleCnt="4"/>
      <dgm:spPr/>
      <dgm:t>
        <a:bodyPr/>
        <a:lstStyle/>
        <a:p>
          <a:endParaRPr lang="en-US"/>
        </a:p>
      </dgm:t>
    </dgm:pt>
    <dgm:pt modelId="{E0E3A09A-B59E-4A4C-9C12-D0CE82C8369B}" type="pres">
      <dgm:prSet presAssocID="{EA93325C-E4AE-418C-B740-DDBB1773FE74}" presName="tile1text" presStyleLbl="node1" presStyleIdx="0" presStyleCnt="4">
        <dgm:presLayoutVars>
          <dgm:chMax val="0"/>
          <dgm:chPref val="0"/>
          <dgm:bulletEnabled val="1"/>
        </dgm:presLayoutVars>
      </dgm:prSet>
      <dgm:spPr/>
      <dgm:t>
        <a:bodyPr/>
        <a:lstStyle/>
        <a:p>
          <a:endParaRPr lang="en-US"/>
        </a:p>
      </dgm:t>
    </dgm:pt>
    <dgm:pt modelId="{4BD08320-FF12-4857-A8DB-D182C9A60DFF}" type="pres">
      <dgm:prSet presAssocID="{EA93325C-E4AE-418C-B740-DDBB1773FE74}" presName="tile2" presStyleLbl="node1" presStyleIdx="1" presStyleCnt="4"/>
      <dgm:spPr/>
      <dgm:t>
        <a:bodyPr/>
        <a:lstStyle/>
        <a:p>
          <a:endParaRPr lang="en-US"/>
        </a:p>
      </dgm:t>
    </dgm:pt>
    <dgm:pt modelId="{2555EC83-56B2-4370-9821-4D0379719388}" type="pres">
      <dgm:prSet presAssocID="{EA93325C-E4AE-418C-B740-DDBB1773FE74}" presName="tile2text" presStyleLbl="node1" presStyleIdx="1" presStyleCnt="4">
        <dgm:presLayoutVars>
          <dgm:chMax val="0"/>
          <dgm:chPref val="0"/>
          <dgm:bulletEnabled val="1"/>
        </dgm:presLayoutVars>
      </dgm:prSet>
      <dgm:spPr/>
      <dgm:t>
        <a:bodyPr/>
        <a:lstStyle/>
        <a:p>
          <a:endParaRPr lang="en-US"/>
        </a:p>
      </dgm:t>
    </dgm:pt>
    <dgm:pt modelId="{45D7F2DA-6CDD-427F-86F4-D288297F058D}" type="pres">
      <dgm:prSet presAssocID="{EA93325C-E4AE-418C-B740-DDBB1773FE74}" presName="tile3" presStyleLbl="node1" presStyleIdx="2" presStyleCnt="4"/>
      <dgm:spPr/>
      <dgm:t>
        <a:bodyPr/>
        <a:lstStyle/>
        <a:p>
          <a:endParaRPr lang="en-US"/>
        </a:p>
      </dgm:t>
    </dgm:pt>
    <dgm:pt modelId="{FE95D634-B7BE-4F4E-9794-74420CDB818A}" type="pres">
      <dgm:prSet presAssocID="{EA93325C-E4AE-418C-B740-DDBB1773FE74}" presName="tile3text" presStyleLbl="node1" presStyleIdx="2" presStyleCnt="4">
        <dgm:presLayoutVars>
          <dgm:chMax val="0"/>
          <dgm:chPref val="0"/>
          <dgm:bulletEnabled val="1"/>
        </dgm:presLayoutVars>
      </dgm:prSet>
      <dgm:spPr/>
      <dgm:t>
        <a:bodyPr/>
        <a:lstStyle/>
        <a:p>
          <a:endParaRPr lang="en-US"/>
        </a:p>
      </dgm:t>
    </dgm:pt>
    <dgm:pt modelId="{08D23819-D93D-48BA-AE26-222A098E5547}" type="pres">
      <dgm:prSet presAssocID="{EA93325C-E4AE-418C-B740-DDBB1773FE74}" presName="tile4" presStyleLbl="node1" presStyleIdx="3" presStyleCnt="4"/>
      <dgm:spPr/>
      <dgm:t>
        <a:bodyPr/>
        <a:lstStyle/>
        <a:p>
          <a:endParaRPr lang="en-US"/>
        </a:p>
      </dgm:t>
    </dgm:pt>
    <dgm:pt modelId="{57A7CE18-13A2-4E55-8BAA-9D25BB07CC2D}" type="pres">
      <dgm:prSet presAssocID="{EA93325C-E4AE-418C-B740-DDBB1773FE74}" presName="tile4text" presStyleLbl="node1" presStyleIdx="3" presStyleCnt="4">
        <dgm:presLayoutVars>
          <dgm:chMax val="0"/>
          <dgm:chPref val="0"/>
          <dgm:bulletEnabled val="1"/>
        </dgm:presLayoutVars>
      </dgm:prSet>
      <dgm:spPr/>
      <dgm:t>
        <a:bodyPr/>
        <a:lstStyle/>
        <a:p>
          <a:endParaRPr lang="en-US"/>
        </a:p>
      </dgm:t>
    </dgm:pt>
    <dgm:pt modelId="{966614C5-D4F4-43CA-9338-13D81BAA0AAD}" type="pres">
      <dgm:prSet presAssocID="{EA93325C-E4AE-418C-B740-DDBB1773FE74}" presName="centerTile" presStyleLbl="fgShp" presStyleIdx="0" presStyleCnt="1">
        <dgm:presLayoutVars>
          <dgm:chMax val="0"/>
          <dgm:chPref val="0"/>
        </dgm:presLayoutVars>
      </dgm:prSet>
      <dgm:spPr/>
      <dgm:t>
        <a:bodyPr/>
        <a:lstStyle/>
        <a:p>
          <a:endParaRPr lang="en-US"/>
        </a:p>
      </dgm:t>
    </dgm:pt>
  </dgm:ptLst>
  <dgm:cxnLst>
    <dgm:cxn modelId="{9BCD396E-7D1A-47D9-A17A-147E51C77DA1}" type="presOf" srcId="{F2D564D0-0259-4384-8107-655E5EABD0B1}" destId="{45D7F2DA-6CDD-427F-86F4-D288297F058D}" srcOrd="0" destOrd="0" presId="urn:microsoft.com/office/officeart/2005/8/layout/matrix1"/>
    <dgm:cxn modelId="{DA5A2967-9FAF-4F34-B9EE-55A9FBAD9883}" type="presOf" srcId="{6804C392-04E8-4BC1-A822-C330C1391514}" destId="{DA7E62D9-0409-44FB-933A-FD7615946323}" srcOrd="0" destOrd="0" presId="urn:microsoft.com/office/officeart/2005/8/layout/matrix1"/>
    <dgm:cxn modelId="{FB5B5BA5-4A9E-4647-9D8E-57C2C0C05D55}" type="presOf" srcId="{7A3D6CB5-065F-49B0-8C0C-D5D41A429FDD}" destId="{08D23819-D93D-48BA-AE26-222A098E5547}" srcOrd="0" destOrd="0" presId="urn:microsoft.com/office/officeart/2005/8/layout/matrix1"/>
    <dgm:cxn modelId="{21C5692F-DC90-42DA-B899-F46F4D8CB5B4}" srcId="{8D690831-A8BF-43D2-A8CD-9153A51494F0}" destId="{11695824-4179-46CF-AF49-68A12A97465C}" srcOrd="5" destOrd="0" parTransId="{C36B513B-B9FD-40E7-8348-B61BA36E9319}" sibTransId="{85E7D1B8-5DA7-48B4-8945-E938501AF305}"/>
    <dgm:cxn modelId="{AC9811FB-E2DF-449F-B659-C59B1D6B6D1F}" type="presOf" srcId="{800C6E3A-0B68-4630-9F58-AE63BF000A86}" destId="{2555EC83-56B2-4370-9821-4D0379719388}" srcOrd="1" destOrd="0" presId="urn:microsoft.com/office/officeart/2005/8/layout/matrix1"/>
    <dgm:cxn modelId="{02DDE93F-4A47-474B-8A80-3B1F45247976}" srcId="{8D690831-A8BF-43D2-A8CD-9153A51494F0}" destId="{293C7AD4-F261-4BF8-8413-2C1C8089F511}" srcOrd="4" destOrd="0" parTransId="{F4C80337-3CAC-4621-85D9-2218EC528C6E}" sibTransId="{42D5F59C-FCC0-4B57-856E-F65129BB31DC}"/>
    <dgm:cxn modelId="{FA2A3DDB-985D-43C0-95CF-417C04EC8D1B}" srcId="{8D690831-A8BF-43D2-A8CD-9153A51494F0}" destId="{7A3D6CB5-065F-49B0-8C0C-D5D41A429FDD}" srcOrd="3" destOrd="0" parTransId="{0536CCC3-38B8-4729-9852-8D6749EDD032}" sibTransId="{623125AB-5227-491D-8EA6-FB9B995A21C4}"/>
    <dgm:cxn modelId="{FB8AA871-0393-4396-9799-CF0EF8FCB2CF}" type="presOf" srcId="{EA93325C-E4AE-418C-B740-DDBB1773FE74}" destId="{4D42F5B3-2C35-4605-AE75-2B48B1612C20}" srcOrd="0" destOrd="0" presId="urn:microsoft.com/office/officeart/2005/8/layout/matrix1"/>
    <dgm:cxn modelId="{A32F002B-E245-467B-AB87-5649C63D8C10}" srcId="{8D690831-A8BF-43D2-A8CD-9153A51494F0}" destId="{6804C392-04E8-4BC1-A822-C330C1391514}" srcOrd="0" destOrd="0" parTransId="{EEC31B09-6DC9-47C5-9C63-7B7F2CE50C20}" sibTransId="{7E41520D-39FF-4607-A0B5-92D9B920A5B7}"/>
    <dgm:cxn modelId="{850F8BC9-F5D4-4608-BE67-408D3F690093}" type="presOf" srcId="{800C6E3A-0B68-4630-9F58-AE63BF000A86}" destId="{4BD08320-FF12-4857-A8DB-D182C9A60DFF}" srcOrd="0" destOrd="0" presId="urn:microsoft.com/office/officeart/2005/8/layout/matrix1"/>
    <dgm:cxn modelId="{062F4872-924F-4693-B988-D0CD8FE16D3F}" type="presOf" srcId="{6804C392-04E8-4BC1-A822-C330C1391514}" destId="{E0E3A09A-B59E-4A4C-9C12-D0CE82C8369B}" srcOrd="1" destOrd="0" presId="urn:microsoft.com/office/officeart/2005/8/layout/matrix1"/>
    <dgm:cxn modelId="{EB4B95E0-5DF8-4DF2-A25B-6DD0CE7A7855}" type="presOf" srcId="{8D690831-A8BF-43D2-A8CD-9153A51494F0}" destId="{966614C5-D4F4-43CA-9338-13D81BAA0AAD}" srcOrd="0" destOrd="0" presId="urn:microsoft.com/office/officeart/2005/8/layout/matrix1"/>
    <dgm:cxn modelId="{2C8E820B-FA97-4E60-8F9C-4C7E331C1B9D}" srcId="{EA93325C-E4AE-418C-B740-DDBB1773FE74}" destId="{004363D3-C195-4541-9037-3080617F299C}" srcOrd="2" destOrd="0" parTransId="{F6BE0CD1-4DE9-4634-97F0-88310E7FC6EB}" sibTransId="{135BBE98-C3DD-4DE9-9012-5F585B7E1D28}"/>
    <dgm:cxn modelId="{1C65BF6E-E43D-4361-9693-18E43A822644}" type="presOf" srcId="{7A3D6CB5-065F-49B0-8C0C-D5D41A429FDD}" destId="{57A7CE18-13A2-4E55-8BAA-9D25BB07CC2D}" srcOrd="1" destOrd="0" presId="urn:microsoft.com/office/officeart/2005/8/layout/matrix1"/>
    <dgm:cxn modelId="{6F10BDD8-4010-4730-81F4-12F32A8CD91F}" type="presOf" srcId="{F2D564D0-0259-4384-8107-655E5EABD0B1}" destId="{FE95D634-B7BE-4F4E-9794-74420CDB818A}" srcOrd="1" destOrd="0" presId="urn:microsoft.com/office/officeart/2005/8/layout/matrix1"/>
    <dgm:cxn modelId="{07B37E1F-9B92-41AB-88FE-B07D8FA27F5A}" srcId="{8D690831-A8BF-43D2-A8CD-9153A51494F0}" destId="{F2D564D0-0259-4384-8107-655E5EABD0B1}" srcOrd="2" destOrd="0" parTransId="{2F5EFE73-E8AB-40CD-A97B-D59A229F317F}" sibTransId="{9518E17E-9EE0-4A63-B179-AD63BADCA992}"/>
    <dgm:cxn modelId="{11BA7CAF-FB58-4026-925F-EE3248800BF1}" srcId="{EA93325C-E4AE-418C-B740-DDBB1773FE74}" destId="{8D690831-A8BF-43D2-A8CD-9153A51494F0}" srcOrd="0" destOrd="0" parTransId="{A7BE0642-CA20-437D-8DEA-8AF78A835C47}" sibTransId="{27161CAD-1463-4161-8F6F-132D586B55FB}"/>
    <dgm:cxn modelId="{74D0FAB2-8BFB-473A-B826-6D1FA06713CE}" srcId="{8D690831-A8BF-43D2-A8CD-9153A51494F0}" destId="{800C6E3A-0B68-4630-9F58-AE63BF000A86}" srcOrd="1" destOrd="0" parTransId="{D6342D29-5534-4214-A99D-461A9B631D74}" sibTransId="{26F69F30-54AD-41C8-B283-36CC4E4D1C39}"/>
    <dgm:cxn modelId="{E101B7A6-7FDC-41D2-85EA-41AEA2E11B55}" srcId="{EA93325C-E4AE-418C-B740-DDBB1773FE74}" destId="{149A9ACD-7BF0-4BBA-AD2B-A4123FF40DFE}" srcOrd="1" destOrd="0" parTransId="{C60DD86E-E561-403C-83F8-8FC314234CF1}" sibTransId="{B22940E3-1CC0-4F47-A61A-A46BF8E3FA30}"/>
    <dgm:cxn modelId="{C83CAA68-64BE-4469-8F2D-946BE6A1FEB5}" type="presParOf" srcId="{4D42F5B3-2C35-4605-AE75-2B48B1612C20}" destId="{C5BFFCB0-8E1D-472B-A196-9CF485E130A2}" srcOrd="0" destOrd="0" presId="urn:microsoft.com/office/officeart/2005/8/layout/matrix1"/>
    <dgm:cxn modelId="{632B7724-80F8-427D-A997-3F6BDA1E73EB}" type="presParOf" srcId="{C5BFFCB0-8E1D-472B-A196-9CF485E130A2}" destId="{DA7E62D9-0409-44FB-933A-FD7615946323}" srcOrd="0" destOrd="0" presId="urn:microsoft.com/office/officeart/2005/8/layout/matrix1"/>
    <dgm:cxn modelId="{27715B26-F098-4A0A-BD5F-1BA9A6888EAA}" type="presParOf" srcId="{C5BFFCB0-8E1D-472B-A196-9CF485E130A2}" destId="{E0E3A09A-B59E-4A4C-9C12-D0CE82C8369B}" srcOrd="1" destOrd="0" presId="urn:microsoft.com/office/officeart/2005/8/layout/matrix1"/>
    <dgm:cxn modelId="{2AC5E437-0AD1-4028-8C82-646C666F1064}" type="presParOf" srcId="{C5BFFCB0-8E1D-472B-A196-9CF485E130A2}" destId="{4BD08320-FF12-4857-A8DB-D182C9A60DFF}" srcOrd="2" destOrd="0" presId="urn:microsoft.com/office/officeart/2005/8/layout/matrix1"/>
    <dgm:cxn modelId="{B7B3717D-9FBA-4978-96D2-4AAC990A87FD}" type="presParOf" srcId="{C5BFFCB0-8E1D-472B-A196-9CF485E130A2}" destId="{2555EC83-56B2-4370-9821-4D0379719388}" srcOrd="3" destOrd="0" presId="urn:microsoft.com/office/officeart/2005/8/layout/matrix1"/>
    <dgm:cxn modelId="{86DAB2C9-829B-49FF-9308-8CD5679F657F}" type="presParOf" srcId="{C5BFFCB0-8E1D-472B-A196-9CF485E130A2}" destId="{45D7F2DA-6CDD-427F-86F4-D288297F058D}" srcOrd="4" destOrd="0" presId="urn:microsoft.com/office/officeart/2005/8/layout/matrix1"/>
    <dgm:cxn modelId="{C4F488AE-DAC0-450F-A299-B490B654EBC9}" type="presParOf" srcId="{C5BFFCB0-8E1D-472B-A196-9CF485E130A2}" destId="{FE95D634-B7BE-4F4E-9794-74420CDB818A}" srcOrd="5" destOrd="0" presId="urn:microsoft.com/office/officeart/2005/8/layout/matrix1"/>
    <dgm:cxn modelId="{97889694-61A9-40EB-8788-7ACC72C72008}" type="presParOf" srcId="{C5BFFCB0-8E1D-472B-A196-9CF485E130A2}" destId="{08D23819-D93D-48BA-AE26-222A098E5547}" srcOrd="6" destOrd="0" presId="urn:microsoft.com/office/officeart/2005/8/layout/matrix1"/>
    <dgm:cxn modelId="{DA2FD249-487E-4780-ACA3-475FAE788677}" type="presParOf" srcId="{C5BFFCB0-8E1D-472B-A196-9CF485E130A2}" destId="{57A7CE18-13A2-4E55-8BAA-9D25BB07CC2D}" srcOrd="7" destOrd="0" presId="urn:microsoft.com/office/officeart/2005/8/layout/matrix1"/>
    <dgm:cxn modelId="{8D3B4334-5E5D-4E6B-BE8F-C7E7926A7488}" type="presParOf" srcId="{4D42F5B3-2C35-4605-AE75-2B48B1612C20}" destId="{966614C5-D4F4-43CA-9338-13D81BAA0AAD}" srcOrd="1" destOrd="0" presId="urn:microsoft.com/office/officeart/2005/8/layout/matrix1"/>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817" tIns="46909" rIns="93817" bIns="46909" rtlCol="0"/>
          <a:lstStyle>
            <a:lvl1pPr algn="l">
              <a:defRPr sz="1200"/>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817" tIns="46909" rIns="93817" bIns="46909" rtlCol="0"/>
          <a:lstStyle>
            <a:lvl1pPr algn="r">
              <a:defRPr sz="1200"/>
            </a:lvl1pPr>
          </a:lstStyle>
          <a:p>
            <a:pPr>
              <a:defRPr/>
            </a:pPr>
            <a:fld id="{537A75D7-46CA-4CF6-AA8F-B742515E2C49}" type="datetimeFigureOut">
              <a:rPr lang="en-US"/>
              <a:pPr>
                <a:defRPr/>
              </a:pPr>
              <a:t>8/18/2009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817" tIns="46909" rIns="93817" bIns="46909" rtlCol="0" anchor="ctr"/>
          <a:lstStyle/>
          <a:p>
            <a:pPr lvl="0"/>
            <a:endParaRPr lang="en-US" noProof="0" smtClean="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817" tIns="46909" rIns="93817" bIns="4690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3817" tIns="46909" rIns="93817" bIns="46909"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817" tIns="46909" rIns="93817" bIns="46909" rtlCol="0" anchor="b"/>
          <a:lstStyle>
            <a:lvl1pPr algn="r">
              <a:defRPr sz="1200"/>
            </a:lvl1pPr>
          </a:lstStyle>
          <a:p>
            <a:pPr>
              <a:defRPr/>
            </a:pPr>
            <a:fld id="{0B2100D6-0DF3-4A6D-81F0-DB7FFA7041D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noTextEdi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These notes will provide the consensus or agreement as far as Marti and Carol can determine from today’s online meeting.</a:t>
            </a:r>
          </a:p>
          <a:p>
            <a:pPr eaLnBrk="1" hangingPunct="1">
              <a:spcBef>
                <a:spcPct val="0"/>
              </a:spcBef>
            </a:pPr>
            <a:endParaRPr lang="en-US" smtClean="0"/>
          </a:p>
          <a:p>
            <a:pPr eaLnBrk="1" hangingPunct="1">
              <a:spcBef>
                <a:spcPct val="0"/>
              </a:spcBef>
            </a:pPr>
            <a:r>
              <a:rPr lang="en-US" smtClean="0"/>
              <a:t>Please review the notes pages.  Marti and I added pertinent information or left self-evident slides alone.</a:t>
            </a:r>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D981767-819F-43E6-AD1D-E9555027DB0F}"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Please share with your RESPRO schools </a:t>
            </a:r>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28C7822-E563-4A41-887B-4A07781C2090}"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Please share with your RESPRO schools</a:t>
            </a:r>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5F179D8-9481-4FCC-9E12-D6140F87F4A9}"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noTextEdi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Start with completing Federal forms 2 &amp; 3 first.</a:t>
            </a:r>
          </a:p>
          <a:p>
            <a:pPr eaLnBrk="1" hangingPunct="1">
              <a:spcBef>
                <a:spcPct val="0"/>
              </a:spcBef>
            </a:pPr>
            <a:endParaRPr lang="en-US" smtClean="0"/>
          </a:p>
          <a:p>
            <a:pPr eaLnBrk="1" hangingPunct="1">
              <a:spcBef>
                <a:spcPct val="0"/>
              </a:spcBef>
            </a:pPr>
            <a:r>
              <a:rPr lang="en-US" smtClean="0"/>
              <a:t>Carol will send a rubric for your use to complete the intensive support excel file 1. (maybe August 19?)</a:t>
            </a:r>
          </a:p>
          <a:p>
            <a:pPr eaLnBrk="1" hangingPunct="1">
              <a:spcBef>
                <a:spcPct val="0"/>
              </a:spcBef>
            </a:pPr>
            <a:r>
              <a:rPr lang="en-US" smtClean="0"/>
              <a:t>Hopefully your responses to forms 2 &amp; 3 will help clarify your responses for file 1.</a:t>
            </a:r>
          </a:p>
          <a:p>
            <a:pPr eaLnBrk="1" hangingPunct="1">
              <a:spcBef>
                <a:spcPct val="0"/>
              </a:spcBef>
            </a:pPr>
            <a:endParaRPr lang="en-US" smtClean="0"/>
          </a:p>
          <a:p>
            <a:pPr eaLnBrk="1" hangingPunct="1">
              <a:spcBef>
                <a:spcPct val="0"/>
              </a:spcBef>
            </a:pPr>
            <a:r>
              <a:rPr lang="en-US" b="1" smtClean="0"/>
              <a:t>Reminder: These are for 3 years. The first 2 years are due by September 15 in electronic format using the Excel forms provided.</a:t>
            </a:r>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4D118CF-7C8A-4383-A96C-175F020E098A}"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We had much discussion about this topic and other indicators of intensity, such as frequency of service, amount of time and resources. RESPRO recommended that we modify this chart to reflect a rubric instead of just frequency of services. To that end, we discussed having a team work on this and then Ardella recommended that we review the Federal Descriptors that were in place several years ago.</a:t>
            </a:r>
          </a:p>
          <a:p>
            <a:endParaRPr lang="en-US" smtClean="0"/>
          </a:p>
          <a:p>
            <a:r>
              <a:rPr lang="en-US" smtClean="0"/>
              <a:t>Carol will review those descriptors and define the three levels of intensity of support. Each area RESPRO will use professional judgment to complete the form. The partner RESPROs will adapt the form for use of services with districts.  Carol will modify the form and send a new Form I to the RESPROs. </a:t>
            </a:r>
          </a:p>
          <a:p>
            <a:endParaRPr lang="en-US" smtClean="0"/>
          </a:p>
          <a:p>
            <a:r>
              <a:rPr lang="en-US" smtClean="0"/>
              <a:t>(</a:t>
            </a:r>
            <a:r>
              <a:rPr lang="en-US" i="1" smtClean="0"/>
              <a:t>This is the ONLY form Carol has any flexibility . Forms 2 &amp; 3 are part of the Federal reporting requirements.)</a:t>
            </a:r>
          </a:p>
        </p:txBody>
      </p:sp>
      <p:sp>
        <p:nvSpPr>
          <p:cNvPr id="3993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43AC184-BA8E-4DA7-A8B9-0F7DB0238620}"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noTextEdi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These are the additions RESPROS made to the white board.</a:t>
            </a:r>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D595E84-8B7C-4798-84B5-F151998CDEAF}"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Excel File 3: Use the most recent RESPRO consultant information for all 3 years.  [Don’t worry about changes in the consultant contact, just put the current person.] </a:t>
            </a:r>
          </a:p>
          <a:p>
            <a:pPr eaLnBrk="1" hangingPunct="1">
              <a:spcBef>
                <a:spcPct val="0"/>
              </a:spcBef>
            </a:pPr>
            <a:endParaRPr lang="en-US" smtClean="0"/>
          </a:p>
          <a:p>
            <a:pPr eaLnBrk="1" hangingPunct="1">
              <a:spcBef>
                <a:spcPct val="0"/>
              </a:spcBef>
            </a:pPr>
            <a:r>
              <a:rPr lang="en-US" smtClean="0"/>
              <a:t>These 6 categories of service are the menu from which you should select to complete this form.</a:t>
            </a:r>
          </a:p>
          <a:p>
            <a:pPr eaLnBrk="1" hangingPunct="1">
              <a:spcBef>
                <a:spcPct val="0"/>
              </a:spcBef>
            </a:pPr>
            <a:endParaRPr lang="en-US" smtClean="0"/>
          </a:p>
          <a:p>
            <a:pPr eaLnBrk="1" hangingPunct="1">
              <a:spcBef>
                <a:spcPct val="0"/>
              </a:spcBef>
            </a:pPr>
            <a:r>
              <a:rPr lang="en-US" smtClean="0"/>
              <a:t>Only use these categories please by deciding which is the most appropriate.</a:t>
            </a:r>
          </a:p>
          <a:p>
            <a:pPr eaLnBrk="1" hangingPunct="1">
              <a:spcBef>
                <a:spcPct val="0"/>
              </a:spcBef>
            </a:pPr>
            <a:endParaRPr lang="en-US" smtClean="0"/>
          </a:p>
          <a:p>
            <a:pPr eaLnBrk="1" hangingPunct="1">
              <a:spcBef>
                <a:spcPct val="0"/>
              </a:spcBef>
            </a:pPr>
            <a:endParaRPr lang="en-US" smtClean="0"/>
          </a:p>
        </p:txBody>
      </p:sp>
      <p:sp>
        <p:nvSpPr>
          <p:cNvPr id="440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B20BDDF-41DC-4A34-962A-9CAE39FB8878}"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b="1" smtClean="0"/>
              <a:t>We generated a list of strategies commonly used in the state.  If you have used one or more of these strategies in a school, you will mark Strategy 5 for that school (along with other pertinent strategies).</a:t>
            </a:r>
          </a:p>
          <a:p>
            <a:endParaRPr lang="en-US" b="1" smtClean="0"/>
          </a:p>
          <a:p>
            <a:r>
              <a:rPr lang="en-US" b="1" smtClean="0"/>
              <a:t>Carol will summarize this in the report for the USDOE.  (If you have additional items to include, please email Carol.)</a:t>
            </a:r>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B9DCD1D-3269-415E-AE47-05671D225124}"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Here is an example of what you might put for date, description and money. </a:t>
            </a:r>
          </a:p>
          <a:p>
            <a:endParaRPr lang="en-US" smtClean="0"/>
          </a:p>
          <a:p>
            <a:r>
              <a:rPr lang="en-US" smtClean="0"/>
              <a:t>Money = pro-rate consultant fees, pro-rate meetings, cost of external training, etc.</a:t>
            </a:r>
          </a:p>
        </p:txBody>
      </p:sp>
      <p:sp>
        <p:nvSpPr>
          <p:cNvPr id="481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4E65FEC-A0CA-43BA-B5DE-A2FBE0480B82}"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See Strategies in following slides.</a:t>
            </a:r>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2B21DA0-2F79-4E2D-895F-EBA188A66A0E}" type="slidenum">
              <a:rPr lang="en-US" smtClean="0"/>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i="1" smtClean="0"/>
              <a:t>Check any of the strategies that apply to describe your support for individual schools (IASB, IASA will focus on districts).</a:t>
            </a:r>
          </a:p>
          <a:p>
            <a:pPr eaLnBrk="1" hangingPunct="1">
              <a:spcBef>
                <a:spcPct val="0"/>
              </a:spcBef>
            </a:pPr>
            <a:endParaRPr lang="en-US" b="1" i="1" smtClean="0"/>
          </a:p>
          <a:p>
            <a:pPr eaLnBrk="1" hangingPunct="1">
              <a:spcBef>
                <a:spcPct val="0"/>
              </a:spcBef>
            </a:pPr>
            <a:r>
              <a:rPr lang="en-US" b="1" i="1" smtClean="0"/>
              <a:t>Strategy 1—these are customized for a district or school (e.g., PBIS, leadership development).</a:t>
            </a:r>
          </a:p>
          <a:p>
            <a:pPr eaLnBrk="1" hangingPunct="1">
              <a:spcBef>
                <a:spcPct val="0"/>
              </a:spcBef>
            </a:pPr>
            <a:endParaRPr lang="en-US" b="1" i="1" smtClean="0"/>
          </a:p>
          <a:p>
            <a:pPr eaLnBrk="1" hangingPunct="1">
              <a:spcBef>
                <a:spcPct val="0"/>
              </a:spcBef>
            </a:pPr>
            <a:r>
              <a:rPr lang="en-US" b="1" i="1" smtClean="0"/>
              <a:t>This is different from strategy 2 because it is more general and not deliberately focused on the AYP deficiencies.</a:t>
            </a:r>
          </a:p>
        </p:txBody>
      </p:sp>
      <p:sp>
        <p:nvSpPr>
          <p:cNvPr id="522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7D02E8D-950F-47E4-9A39-BEAB31AC4451}" type="slidenum">
              <a:rPr lang="en-US" smtClean="0"/>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A087E49-A595-4D2C-B2A5-8429A67DF8D3}" type="slidenum">
              <a:rPr lang="en-US" smtClean="0"/>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noTextEdi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i="1" smtClean="0"/>
              <a:t>Researched-based instructional practices related to at least (but not limited to) the AYP deficiencies:</a:t>
            </a:r>
          </a:p>
          <a:p>
            <a:pPr eaLnBrk="1" hangingPunct="1">
              <a:spcBef>
                <a:spcPct val="0"/>
              </a:spcBef>
            </a:pPr>
            <a:endParaRPr lang="en-US" b="1" i="1" smtClean="0"/>
          </a:p>
          <a:p>
            <a:pPr eaLnBrk="1" hangingPunct="1">
              <a:spcBef>
                <a:spcPct val="0"/>
              </a:spcBef>
            </a:pPr>
            <a:r>
              <a:rPr lang="en-US" b="1" i="1" smtClean="0"/>
              <a:t>(e.g., activities for reading, math, graduation rate, attendance, test participation)</a:t>
            </a:r>
          </a:p>
        </p:txBody>
      </p:sp>
      <p:sp>
        <p:nvSpPr>
          <p:cNvPr id="5427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23792CC-647B-4AE2-9A9A-74F18BE781D8}" type="slidenum">
              <a:rPr lang="en-US" smtClean="0"/>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i="1" smtClean="0"/>
              <a:t>Except for the City of Chicago SD 299, all the other RESPROs are by definition a partnership with the state and the schools.  This also means partnerships like America’s Choice or CEC or universities, etc.</a:t>
            </a:r>
          </a:p>
          <a:p>
            <a:pPr eaLnBrk="1" hangingPunct="1">
              <a:spcBef>
                <a:spcPct val="0"/>
              </a:spcBef>
            </a:pPr>
            <a:endParaRPr lang="en-US" smtClean="0"/>
          </a:p>
        </p:txBody>
      </p:sp>
      <p:sp>
        <p:nvSpPr>
          <p:cNvPr id="563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8E9CF39-BB82-4806-A67B-FBD3BCB953F4}" type="slidenum">
              <a:rPr lang="en-US" smtClean="0"/>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i="1" smtClean="0"/>
              <a:t>CPS will probably have multiple examples of school support team members receiving professional development with the district’s RESPRO funds.  As for other RESPROS, unless you are training school or district staff with your funds you aren’t marking this strategy.  (While it’s true that you provide pd for consultants and coaches, they’re your staff not school staff.  Note that you’re marking this by school.</a:t>
            </a:r>
          </a:p>
        </p:txBody>
      </p:sp>
      <p:sp>
        <p:nvSpPr>
          <p:cNvPr id="5837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FB51709-BCDB-4F18-B6D9-09C4B4E007B6}" type="slidenum">
              <a:rPr lang="en-US" smtClean="0"/>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bwMode="auto">
          <a:noFill/>
          <a:ln>
            <a:solidFill>
              <a:srgbClr val="000000"/>
            </a:solidFill>
            <a:miter lim="800000"/>
            <a:headEnd/>
            <a:tailEnd/>
          </a:ln>
        </p:spPr>
      </p:sp>
      <p:sp>
        <p:nvSpPr>
          <p:cNvPr id="604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i="1" smtClean="0"/>
              <a:t>Mark this if you are using any of a number of the menu of activities we listed earlier.  Carol will summarize these for the federal report.  You just make sure that you mark this strategy if you’ve included some, several of these activities in your service to a school.</a:t>
            </a:r>
          </a:p>
          <a:p>
            <a:pPr eaLnBrk="1" hangingPunct="1">
              <a:spcBef>
                <a:spcPct val="0"/>
              </a:spcBef>
            </a:pPr>
            <a:endParaRPr lang="en-US" smtClean="0"/>
          </a:p>
          <a:p>
            <a:pPr eaLnBrk="1" hangingPunct="1">
              <a:spcBef>
                <a:spcPct val="0"/>
              </a:spcBef>
            </a:pPr>
            <a:endParaRPr lang="en-US" smtClean="0"/>
          </a:p>
          <a:p>
            <a:pPr eaLnBrk="1" hangingPunct="1">
              <a:spcBef>
                <a:spcPct val="0"/>
              </a:spcBef>
            </a:pPr>
            <a:endParaRPr lang="en-US" smtClean="0"/>
          </a:p>
        </p:txBody>
      </p:sp>
      <p:sp>
        <p:nvSpPr>
          <p:cNvPr id="6041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41085CF-5BB2-40D1-97B2-FB650BAA0A66}" type="slidenum">
              <a:rPr lang="en-US" smtClean="0"/>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Rot="1" noChangeAspect="1" noTextEdit="1"/>
          </p:cNvSpPr>
          <p:nvPr>
            <p:ph type="sldImg"/>
          </p:nvPr>
        </p:nvSpPr>
        <p:spPr bwMode="auto">
          <a:noFill/>
          <a:ln>
            <a:solidFill>
              <a:srgbClr val="000000"/>
            </a:solidFill>
            <a:miter lim="800000"/>
            <a:headEnd/>
            <a:tailEnd/>
          </a:ln>
        </p:spPr>
      </p:sp>
      <p:sp>
        <p:nvSpPr>
          <p:cNvPr id="62466"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RESPROs suggested that they would solicit this information from their schools.  Please use your professional judgment and mark this by school.</a:t>
            </a:r>
          </a:p>
          <a:p>
            <a:endParaRPr lang="en-US" smtClean="0"/>
          </a:p>
          <a:p>
            <a:r>
              <a:rPr lang="en-US" i="1" smtClean="0"/>
              <a:t>(If someone comes up with a really good way to do this for the 2009-2010 year, please share.)</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Contact Carol if you have questions about how to do this for your RESPRO.</a:t>
            </a:r>
          </a:p>
          <a:p>
            <a:pPr eaLnBrk="1" hangingPunct="1">
              <a:spcBef>
                <a:spcPct val="0"/>
              </a:spcBef>
            </a:pPr>
            <a:r>
              <a:rPr lang="en-US" smtClean="0"/>
              <a:t>217-524-1086</a:t>
            </a:r>
          </a:p>
          <a:p>
            <a:pPr eaLnBrk="1" hangingPunct="1">
              <a:spcBef>
                <a:spcPct val="0"/>
              </a:spcBef>
            </a:pPr>
            <a:r>
              <a:rPr lang="en-US" smtClean="0"/>
              <a:t>cdiedric@isbe.net</a:t>
            </a:r>
          </a:p>
          <a:p>
            <a:pPr eaLnBrk="1" hangingPunct="1">
              <a:spcBef>
                <a:spcPct val="0"/>
              </a:spcBef>
            </a:pPr>
            <a:endParaRPr lang="en-US" smtClean="0"/>
          </a:p>
          <a:p>
            <a:pPr eaLnBrk="1" hangingPunct="1">
              <a:spcBef>
                <a:spcPct val="0"/>
              </a:spcBef>
            </a:pPr>
            <a:r>
              <a:rPr lang="en-US" smtClean="0"/>
              <a:t>I emailed Shuwan’s school lists for 2007-2008 and 2008-2009: I recommend that you cut and paste school names and RCDT codes from this list to ensure accuracy and so that we can sort your data.</a:t>
            </a:r>
          </a:p>
        </p:txBody>
      </p:sp>
      <p:sp>
        <p:nvSpPr>
          <p:cNvPr id="645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B1AD5D8-5E72-40CF-AB70-2BC8545745D0}" type="slidenum">
              <a:rPr lang="en-US" smtClean="0"/>
              <a:pPr/>
              <a:t>25</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Carol gives you a thumbs up for the meeting today.</a:t>
            </a:r>
          </a:p>
          <a:p>
            <a:endParaRPr lang="en-US" smtClean="0"/>
          </a:p>
          <a:p>
            <a:r>
              <a:rPr lang="en-US" smtClean="0"/>
              <a:t>I knew this would be messy, not fun but am grateful for the suggestions and solutions.</a:t>
            </a:r>
          </a:p>
          <a:p>
            <a:endParaRPr lang="en-US" smtClean="0"/>
          </a:p>
        </p:txBody>
      </p:sp>
      <p:sp>
        <p:nvSpPr>
          <p:cNvPr id="665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46AE95E-9826-4B13-8F3D-62F7091B5F7E}" type="slidenum">
              <a:rPr lang="en-US" smtClean="0"/>
              <a:pPr/>
              <a:t>26</a:t>
            </a:fld>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Thank you!</a:t>
            </a:r>
          </a:p>
          <a:p>
            <a:endParaRPr lang="en-US" smtClean="0"/>
          </a:p>
          <a:p>
            <a:r>
              <a:rPr lang="en-US" smtClean="0"/>
              <a:t>You are all great at making lemonade from lemons.  Sorry to be the one pitching the lemons your way.</a:t>
            </a:r>
          </a:p>
          <a:p>
            <a:endParaRPr lang="en-US" smtClean="0"/>
          </a:p>
          <a:p>
            <a:r>
              <a:rPr lang="en-US" smtClean="0">
                <a:sym typeface="Wingdings" pitchFamily="2" charset="2"/>
              </a:rPr>
              <a:t></a:t>
            </a:r>
          </a:p>
          <a:p>
            <a:endParaRPr lang="en-US" smtClean="0">
              <a:sym typeface="Wingdings" pitchFamily="2" charset="2"/>
            </a:endParaRPr>
          </a:p>
          <a:p>
            <a:r>
              <a:rPr lang="en-US" smtClean="0">
                <a:sym typeface="Wingdings" pitchFamily="2" charset="2"/>
              </a:rPr>
              <a:t>Carol</a:t>
            </a:r>
            <a:endParaRPr lang="en-US" smtClean="0"/>
          </a:p>
        </p:txBody>
      </p:sp>
      <p:sp>
        <p:nvSpPr>
          <p:cNvPr id="686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0E59B54-1A14-4673-BBAE-9250F3883BC2}" type="slidenum">
              <a:rPr lang="en-US" smtClean="0"/>
              <a:pPr/>
              <a:t>27</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A731269-4E11-4113-969A-A3B79F6E0A95}"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Chose at least 1(no more than 3) RESPRO schools in your RESPRO area to showcase via a webinar.  </a:t>
            </a:r>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2AA61E-8077-4628-8E26-49D756DF3819}"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This form should have been sent to you with this e-mail. </a:t>
            </a:r>
          </a:p>
          <a:p>
            <a:endParaRPr lang="en-US" smtClean="0"/>
          </a:p>
          <a:p>
            <a:r>
              <a:rPr lang="en-US" smtClean="0"/>
              <a:t> Jean Smith would like all RESPROs to suggest schools that have done something that you think is worthwhile celebrating with other school districts related to </a:t>
            </a:r>
            <a:r>
              <a:rPr lang="en-US" b="1" smtClean="0"/>
              <a:t>school achievement</a:t>
            </a:r>
            <a:r>
              <a:rPr lang="en-US" smtClean="0"/>
              <a:t>.</a:t>
            </a:r>
          </a:p>
          <a:p>
            <a:endParaRPr lang="en-US" smtClean="0"/>
          </a:p>
          <a:p>
            <a:r>
              <a:rPr lang="en-US" smtClean="0"/>
              <a:t>Webinars will be recorded monthly starting in September/October.</a:t>
            </a:r>
          </a:p>
          <a:p>
            <a:endParaRPr lang="en-US" b="1" smtClean="0"/>
          </a:p>
          <a:p>
            <a:r>
              <a:rPr lang="en-US" b="1" smtClean="0"/>
              <a:t>Please give Jean enough details in the topics area so that when Jean meets with Carol, they can identify what would be shared during the webinar.</a:t>
            </a:r>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3288150-BC3B-46D6-8B9B-40B90A2BB662}"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Early September Jean will work with Carol to determine which schools will be chosen to do the showcase webinars this school year. One per RESPRO region will be selected. We anticipate that we will do 2 elementary, 3 middle school and 5 high school showcase webinars. </a:t>
            </a:r>
          </a:p>
          <a:p>
            <a:pPr eaLnBrk="1" hangingPunct="1">
              <a:spcBef>
                <a:spcPct val="0"/>
              </a:spcBef>
            </a:pPr>
            <a:endParaRPr lang="en-US" smtClean="0"/>
          </a:p>
          <a:p>
            <a:pPr eaLnBrk="1" hangingPunct="1">
              <a:spcBef>
                <a:spcPct val="0"/>
              </a:spcBef>
            </a:pPr>
            <a:r>
              <a:rPr lang="en-US" smtClean="0"/>
              <a:t>Each school chosen will be asked to provide a handout to go along with their webinar. The handout will need to be submitted to Jean Smith in an electronic format to be added to the IPA RESPRO webinar webpage.</a:t>
            </a:r>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5B2B967-E234-4364-BB41-E2A2D3DB97B6}"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Note technical information</a:t>
            </a:r>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A633D12-E8A1-4F71-AFB2-B1724CC5E966}"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Jean Smith will contact the RESPRO coach first to work with the school.  If you want to be contacted, too, please let Jean Smith know via e-mail….jean@ilprincipals.org</a:t>
            </a:r>
          </a:p>
          <a:p>
            <a:endParaRPr lang="en-US" smtClean="0"/>
          </a:p>
          <a:p>
            <a:r>
              <a:rPr lang="en-US" smtClean="0"/>
              <a:t>Schools chosen will receive a phone call from Jean Smith with the month they have been chosen to showcase. She will send them a form with the information they need to conduct the webinar and the timeframe.</a:t>
            </a:r>
          </a:p>
          <a:p>
            <a:endParaRPr lang="en-US"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2E2AC8D-E6BC-43C0-B285-7BC3E63E8B1C}"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IPA webinar page – www.ilprincipals.org – look under professional development activities</a:t>
            </a:r>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EF580B0-4A2C-477A-B0FD-87E2C851B609}"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375B5AB-72B5-436B-AE36-BDCE9142A69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5CAABCD-9CFC-433F-AF1C-592B55750DC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3FA0369-946B-4DE8-A1EB-D3192986548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2B91C0B-F112-458A-888C-4EB6A7A34F3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A704BCF-A0AB-49B1-BB55-2BDE78D100A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38BC4B6-C171-4DE1-861D-EBC67F73FB6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29BD445-D5A0-49A4-9055-A278C8EC4E4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75F25E0-12C1-4F06-9F47-51DE66206A5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701C5A35-BAC0-4996-981D-09FFAF48650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7309432-156B-4BB2-8ADD-F1DB50DAC08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5DE8D01-6CF3-4655-A54A-B71E65648C5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EDD7BF6-8FC1-4980-833C-8D716EAD0E8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wmf"/></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wmf"/></Relationships>
</file>

<file path=ppt/slides/_rels/slide21.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6.wmf"/><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wmf"/></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wmf"/></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6" descr="blue bar graph.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14338" name="Picture 6" descr="MPj04393500000[1]"/>
          <p:cNvPicPr>
            <a:picLocks noChangeAspect="1" noChangeArrowheads="1"/>
          </p:cNvPicPr>
          <p:nvPr/>
        </p:nvPicPr>
        <p:blipFill>
          <a:blip r:embed="rId4"/>
          <a:srcRect/>
          <a:stretch>
            <a:fillRect/>
          </a:stretch>
        </p:blipFill>
        <p:spPr bwMode="auto">
          <a:xfrm>
            <a:off x="0" y="2362200"/>
            <a:ext cx="1016000" cy="871538"/>
          </a:xfrm>
          <a:prstGeom prst="rect">
            <a:avLst/>
          </a:prstGeom>
          <a:noFill/>
          <a:ln w="9525">
            <a:noFill/>
            <a:miter lim="800000"/>
            <a:headEnd/>
            <a:tailEnd/>
          </a:ln>
        </p:spPr>
      </p:pic>
      <p:sp>
        <p:nvSpPr>
          <p:cNvPr id="14339" name="Text Box 9"/>
          <p:cNvSpPr txBox="1">
            <a:spLocks noChangeArrowheads="1"/>
          </p:cNvSpPr>
          <p:nvPr/>
        </p:nvSpPr>
        <p:spPr bwMode="auto">
          <a:xfrm>
            <a:off x="0" y="5181600"/>
            <a:ext cx="6781800" cy="1878013"/>
          </a:xfrm>
          <a:prstGeom prst="rect">
            <a:avLst/>
          </a:prstGeom>
          <a:noFill/>
          <a:ln w="9525">
            <a:noFill/>
            <a:miter lim="800000"/>
            <a:headEnd/>
            <a:tailEnd/>
          </a:ln>
        </p:spPr>
        <p:txBody>
          <a:bodyPr>
            <a:spAutoFit/>
          </a:bodyPr>
          <a:lstStyle/>
          <a:p>
            <a:pPr lvl="1"/>
            <a:r>
              <a:rPr lang="en-US" sz="2800" b="1"/>
              <a:t>Winner’s Stories to be Shared</a:t>
            </a:r>
          </a:p>
          <a:p>
            <a:pPr lvl="1"/>
            <a:r>
              <a:rPr lang="en-US" sz="2800" b="1"/>
              <a:t>Documenting RESPRO Services</a:t>
            </a:r>
          </a:p>
          <a:p>
            <a:pPr lvl="1"/>
            <a:r>
              <a:rPr lang="en-US" sz="2000"/>
              <a:t>Aug. 18, 2009</a:t>
            </a:r>
          </a:p>
          <a:p>
            <a:pPr lvl="1"/>
            <a:r>
              <a:rPr lang="en-US" sz="2000"/>
              <a:t>10 a.m. - Noon</a:t>
            </a:r>
          </a:p>
          <a:p>
            <a:endParaRPr lang="en-US" sz="2000"/>
          </a:p>
        </p:txBody>
      </p:sp>
      <p:sp>
        <p:nvSpPr>
          <p:cNvPr id="14340" name="TextBox 7"/>
          <p:cNvSpPr txBox="1">
            <a:spLocks noChangeArrowheads="1"/>
          </p:cNvSpPr>
          <p:nvPr/>
        </p:nvSpPr>
        <p:spPr bwMode="auto">
          <a:xfrm rot="-1249052">
            <a:off x="338138" y="992188"/>
            <a:ext cx="4843462" cy="646112"/>
          </a:xfrm>
          <a:prstGeom prst="rect">
            <a:avLst/>
          </a:prstGeom>
          <a:noFill/>
          <a:ln w="9525">
            <a:noFill/>
            <a:miter lim="800000"/>
            <a:headEnd/>
            <a:tailEnd/>
          </a:ln>
        </p:spPr>
        <p:txBody>
          <a:bodyPr>
            <a:spAutoFit/>
          </a:bodyPr>
          <a:lstStyle/>
          <a:p>
            <a:r>
              <a:rPr lang="en-US" sz="3600" b="1"/>
              <a:t>Getting the Word Out</a:t>
            </a:r>
          </a:p>
        </p:txBody>
      </p:sp>
      <p:cxnSp>
        <p:nvCxnSpPr>
          <p:cNvPr id="13" name="Straight Connector 12"/>
          <p:cNvCxnSpPr>
            <a:stCxn id="7" idx="1"/>
          </p:cNvCxnSpPr>
          <p:nvPr/>
        </p:nvCxnSpPr>
        <p:spPr>
          <a:xfrm rot="10800000" flipH="1">
            <a:off x="0" y="3048000"/>
            <a:ext cx="4572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838200" y="2514600"/>
            <a:ext cx="304800" cy="2286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39999">
              <a:srgbClr val="0A128C"/>
            </a:gs>
            <a:gs pos="70000">
              <a:srgbClr val="181CC7"/>
            </a:gs>
            <a:gs pos="88000">
              <a:srgbClr val="7005D4"/>
            </a:gs>
            <a:gs pos="100000">
              <a:srgbClr val="8C3D91"/>
            </a:gs>
          </a:gsLst>
          <a:lin ang="5400000"/>
        </a:gradFill>
        <a:effectLst/>
      </p:bgPr>
    </p:bg>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0"/>
            <a:ext cx="8229600" cy="1143000"/>
          </a:xfrm>
        </p:spPr>
        <p:txBody>
          <a:bodyPr/>
          <a:lstStyle/>
          <a:p>
            <a:r>
              <a:rPr lang="en-US" smtClean="0">
                <a:solidFill>
                  <a:schemeClr val="bg1"/>
                </a:solidFill>
              </a:rPr>
              <a:t>Other RESPRO Webinars</a:t>
            </a:r>
          </a:p>
        </p:txBody>
      </p:sp>
      <p:sp>
        <p:nvSpPr>
          <p:cNvPr id="32771" name="Content Placeholder 2"/>
          <p:cNvSpPr>
            <a:spLocks noGrp="1"/>
          </p:cNvSpPr>
          <p:nvPr>
            <p:ph idx="1"/>
          </p:nvPr>
        </p:nvSpPr>
        <p:spPr>
          <a:xfrm>
            <a:off x="0" y="1143000"/>
            <a:ext cx="8763000" cy="4525963"/>
          </a:xfrm>
        </p:spPr>
        <p:txBody>
          <a:bodyPr/>
          <a:lstStyle/>
          <a:p>
            <a:pPr>
              <a:buFontTx/>
              <a:buNone/>
            </a:pPr>
            <a:r>
              <a:rPr lang="en-US" b="1" u="sng" smtClean="0">
                <a:solidFill>
                  <a:schemeClr val="bg1"/>
                </a:solidFill>
              </a:rPr>
              <a:t>Empowered High School Series</a:t>
            </a:r>
          </a:p>
          <a:p>
            <a:pPr>
              <a:buFontTx/>
              <a:buNone/>
            </a:pPr>
            <a:r>
              <a:rPr lang="en-US" b="1" smtClean="0">
                <a:solidFill>
                  <a:schemeClr val="bg1"/>
                </a:solidFill>
              </a:rPr>
              <a:t>   Live – October 8, 3:00-4:00                             </a:t>
            </a:r>
            <a:r>
              <a:rPr lang="en-US" sz="2800" smtClean="0">
                <a:solidFill>
                  <a:schemeClr val="bg1"/>
                </a:solidFill>
              </a:rPr>
              <a:t>Model Overview: Managing Continuous Program Improvement</a:t>
            </a:r>
          </a:p>
          <a:p>
            <a:pPr>
              <a:buFontTx/>
              <a:buNone/>
            </a:pPr>
            <a:endParaRPr lang="en-US" sz="1000" smtClean="0">
              <a:solidFill>
                <a:schemeClr val="bg1"/>
              </a:solidFill>
            </a:endParaRPr>
          </a:p>
          <a:p>
            <a:pPr lvl="1"/>
            <a:r>
              <a:rPr lang="en-US" smtClean="0">
                <a:solidFill>
                  <a:schemeClr val="bg1"/>
                </a:solidFill>
              </a:rPr>
              <a:t>On-Demand Recordings Available:</a:t>
            </a:r>
          </a:p>
          <a:p>
            <a:pPr lvl="2"/>
            <a:r>
              <a:rPr lang="en-US" b="1" smtClean="0">
                <a:solidFill>
                  <a:schemeClr val="bg1"/>
                </a:solidFill>
              </a:rPr>
              <a:t>Nov. 9 </a:t>
            </a:r>
            <a:r>
              <a:rPr lang="en-US" smtClean="0">
                <a:solidFill>
                  <a:schemeClr val="bg1"/>
                </a:solidFill>
              </a:rPr>
              <a:t>– Designing Benchmarked Program Standards</a:t>
            </a:r>
          </a:p>
          <a:p>
            <a:pPr lvl="2"/>
            <a:r>
              <a:rPr lang="en-US" b="1" smtClean="0">
                <a:solidFill>
                  <a:schemeClr val="bg1"/>
                </a:solidFill>
              </a:rPr>
              <a:t>Nov. 9 </a:t>
            </a:r>
            <a:r>
              <a:rPr lang="en-US" smtClean="0">
                <a:solidFill>
                  <a:schemeClr val="bg1"/>
                </a:solidFill>
              </a:rPr>
              <a:t>– Designing Valid and Reliable Summative Assessments</a:t>
            </a:r>
          </a:p>
          <a:p>
            <a:pPr lvl="2"/>
            <a:r>
              <a:rPr lang="en-US" b="1" smtClean="0">
                <a:solidFill>
                  <a:schemeClr val="bg1"/>
                </a:solidFill>
              </a:rPr>
              <a:t>Dec. 15 </a:t>
            </a:r>
            <a:r>
              <a:rPr lang="en-US" smtClean="0">
                <a:solidFill>
                  <a:schemeClr val="bg1"/>
                </a:solidFill>
              </a:rPr>
              <a:t>– Creating or Adopting a Progress Monitor and a Formative Assessment</a:t>
            </a:r>
          </a:p>
          <a:p>
            <a:pPr lvl="2"/>
            <a:r>
              <a:rPr lang="en-US" b="1" smtClean="0">
                <a:solidFill>
                  <a:schemeClr val="bg1"/>
                </a:solidFill>
              </a:rPr>
              <a:t>Dec. 15</a:t>
            </a:r>
            <a:r>
              <a:rPr lang="en-US" smtClean="0">
                <a:solidFill>
                  <a:schemeClr val="bg1"/>
                </a:solidFill>
              </a:rPr>
              <a:t> – Analyzing and Problem-Solving with Student Benchmark Performance Data</a:t>
            </a:r>
          </a:p>
          <a:p>
            <a:pPr lvl="1">
              <a:buFontTx/>
              <a:buNone/>
            </a:pPr>
            <a:endParaRPr lang="en-US"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39999">
              <a:srgbClr val="0A128C"/>
            </a:gs>
            <a:gs pos="70000">
              <a:srgbClr val="181CC7"/>
            </a:gs>
            <a:gs pos="88000">
              <a:srgbClr val="7005D4"/>
            </a:gs>
            <a:gs pos="100000">
              <a:srgbClr val="8C3D91"/>
            </a:gs>
          </a:gsLst>
          <a:lin ang="5400000"/>
        </a:gradFill>
        <a:effectLst/>
      </p:bgPr>
    </p:bg>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0"/>
            <a:ext cx="8229600" cy="1143000"/>
          </a:xfrm>
        </p:spPr>
        <p:txBody>
          <a:bodyPr/>
          <a:lstStyle/>
          <a:p>
            <a:r>
              <a:rPr lang="en-US" smtClean="0">
                <a:solidFill>
                  <a:schemeClr val="bg1"/>
                </a:solidFill>
              </a:rPr>
              <a:t>Other RESPRO Webinars</a:t>
            </a:r>
          </a:p>
        </p:txBody>
      </p:sp>
      <p:sp>
        <p:nvSpPr>
          <p:cNvPr id="34819" name="Content Placeholder 2"/>
          <p:cNvSpPr>
            <a:spLocks noGrp="1"/>
          </p:cNvSpPr>
          <p:nvPr>
            <p:ph idx="1"/>
          </p:nvPr>
        </p:nvSpPr>
        <p:spPr>
          <a:xfrm>
            <a:off x="0" y="1143000"/>
            <a:ext cx="8763000" cy="4525963"/>
          </a:xfrm>
        </p:spPr>
        <p:txBody>
          <a:bodyPr/>
          <a:lstStyle/>
          <a:p>
            <a:pPr>
              <a:buFontTx/>
              <a:buNone/>
            </a:pPr>
            <a:r>
              <a:rPr lang="en-US" b="1" u="sng" smtClean="0">
                <a:solidFill>
                  <a:schemeClr val="bg1"/>
                </a:solidFill>
              </a:rPr>
              <a:t>Empowered High School Series</a:t>
            </a:r>
          </a:p>
          <a:p>
            <a:pPr lvl="1">
              <a:buFontTx/>
              <a:buNone/>
            </a:pPr>
            <a:r>
              <a:rPr lang="en-US" smtClean="0">
                <a:solidFill>
                  <a:schemeClr val="bg1"/>
                </a:solidFill>
              </a:rPr>
              <a:t>Con’t  On-Demand Recordings:	</a:t>
            </a:r>
          </a:p>
          <a:p>
            <a:pPr lvl="1">
              <a:buFont typeface="Arial" charset="0"/>
              <a:buChar char="•"/>
            </a:pPr>
            <a:r>
              <a:rPr lang="en-US" b="1" smtClean="0">
                <a:solidFill>
                  <a:schemeClr val="bg1"/>
                </a:solidFill>
              </a:rPr>
              <a:t>Jan. 14 </a:t>
            </a:r>
            <a:r>
              <a:rPr lang="en-US" smtClean="0">
                <a:solidFill>
                  <a:schemeClr val="bg1"/>
                </a:solidFill>
              </a:rPr>
              <a:t>– Using Protocols for Program   </a:t>
            </a:r>
          </a:p>
          <a:p>
            <a:pPr lvl="1">
              <a:buFontTx/>
              <a:buNone/>
            </a:pPr>
            <a:r>
              <a:rPr lang="en-US" smtClean="0">
                <a:solidFill>
                  <a:schemeClr val="bg1"/>
                </a:solidFill>
              </a:rPr>
              <a:t>     Improvement and Team-Based Interventions </a:t>
            </a:r>
          </a:p>
          <a:p>
            <a:pPr lvl="1">
              <a:buFont typeface="Arial" charset="0"/>
              <a:buChar char="•"/>
            </a:pPr>
            <a:r>
              <a:rPr lang="en-US" b="1" smtClean="0">
                <a:solidFill>
                  <a:schemeClr val="bg1"/>
                </a:solidFill>
              </a:rPr>
              <a:t>Jan. 14 </a:t>
            </a:r>
            <a:r>
              <a:rPr lang="en-US" smtClean="0">
                <a:solidFill>
                  <a:schemeClr val="bg1"/>
                </a:solidFill>
              </a:rPr>
              <a:t>– Using Early Intervention Team and </a:t>
            </a:r>
          </a:p>
          <a:p>
            <a:pPr lvl="1">
              <a:buFontTx/>
              <a:buNone/>
            </a:pPr>
            <a:r>
              <a:rPr lang="en-US" smtClean="0">
                <a:solidFill>
                  <a:schemeClr val="bg1"/>
                </a:solidFill>
              </a:rPr>
              <a:t>     School-Wide Interventions</a:t>
            </a:r>
          </a:p>
          <a:p>
            <a:pPr lvl="1">
              <a:buFontTx/>
              <a:buNone/>
            </a:pPr>
            <a:endParaRPr lang="en-US" smtClean="0">
              <a:solidFill>
                <a:schemeClr val="bg1"/>
              </a:solidFill>
            </a:endParaRPr>
          </a:p>
          <a:p>
            <a:pPr lvl="1">
              <a:buFontTx/>
              <a:buNone/>
            </a:pPr>
            <a:r>
              <a:rPr lang="en-US" sz="3200" b="1" smtClean="0">
                <a:solidFill>
                  <a:schemeClr val="bg1"/>
                </a:solidFill>
              </a:rPr>
              <a:t>Live – March 4, 2010 </a:t>
            </a:r>
            <a:r>
              <a:rPr lang="en-US" smtClean="0">
                <a:solidFill>
                  <a:schemeClr val="bg1"/>
                </a:solidFill>
              </a:rPr>
              <a:t>– Creating and Using School and Team Performance Goals</a:t>
            </a:r>
          </a:p>
          <a:p>
            <a:pPr lvl="1">
              <a:buFont typeface="Arial" charset="0"/>
              <a:buChar char="•"/>
            </a:pPr>
            <a:endParaRPr lang="en-US" smtClean="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rgbClr val="03D4A8"/>
            </a:gs>
            <a:gs pos="25000">
              <a:srgbClr val="21D6E0"/>
            </a:gs>
            <a:gs pos="75000">
              <a:srgbClr val="0087E6"/>
            </a:gs>
            <a:gs pos="100000">
              <a:srgbClr val="005CBF"/>
            </a:gs>
          </a:gsLst>
          <a:lin ang="5400000"/>
        </a:gra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sz="5400" b="1" dirty="0" smtClean="0">
                <a:solidFill>
                  <a:srgbClr val="FF6600"/>
                </a:solidFill>
                <a:effectLst>
                  <a:outerShdw blurRad="38100" dist="38100" dir="2700000" algn="tl">
                    <a:srgbClr val="000000">
                      <a:alpha val="43137"/>
                    </a:srgbClr>
                  </a:outerShdw>
                </a:effectLst>
              </a:rPr>
              <a:t>Reporting</a:t>
            </a:r>
          </a:p>
        </p:txBody>
      </p:sp>
      <p:sp>
        <p:nvSpPr>
          <p:cNvPr id="36867" name="Rectangle 3"/>
          <p:cNvSpPr>
            <a:spLocks noGrp="1" noChangeArrowheads="1"/>
          </p:cNvSpPr>
          <p:nvPr>
            <p:ph type="body" idx="1"/>
          </p:nvPr>
        </p:nvSpPr>
        <p:spPr/>
        <p:txBody>
          <a:bodyPr/>
          <a:lstStyle/>
          <a:p>
            <a:pPr eaLnBrk="1" hangingPunct="1">
              <a:buFontTx/>
              <a:buNone/>
            </a:pPr>
            <a:r>
              <a:rPr lang="en-US" smtClean="0"/>
              <a:t>ISBE (“intensive support”)</a:t>
            </a:r>
          </a:p>
          <a:p>
            <a:pPr eaLnBrk="1" hangingPunct="1">
              <a:buFontTx/>
              <a:buNone/>
            </a:pPr>
            <a:r>
              <a:rPr lang="en-US" smtClean="0"/>
              <a:t>Federal Requirements (other EXCEL forms)</a:t>
            </a:r>
          </a:p>
          <a:p>
            <a:pPr eaLnBrk="1" hangingPunct="1">
              <a:buFontTx/>
              <a:buNone/>
            </a:pPr>
            <a:endParaRPr lang="en-US" smtClean="0"/>
          </a:p>
          <a:p>
            <a:pPr eaLnBrk="1" hangingPunct="1">
              <a:buFontTx/>
              <a:buNone/>
            </a:pPr>
            <a:r>
              <a:rPr lang="en-US" smtClean="0"/>
              <a:t>For three school years:</a:t>
            </a:r>
          </a:p>
          <a:p>
            <a:pPr lvl="4" eaLnBrk="1" hangingPunct="1">
              <a:buFontTx/>
              <a:buNone/>
            </a:pPr>
            <a:r>
              <a:rPr lang="en-US" sz="3600" smtClean="0"/>
              <a:t>2007-2008</a:t>
            </a:r>
          </a:p>
          <a:p>
            <a:pPr lvl="4" eaLnBrk="1" hangingPunct="1">
              <a:buFontTx/>
              <a:buNone/>
            </a:pPr>
            <a:r>
              <a:rPr lang="en-US" sz="3600" smtClean="0"/>
              <a:t>2008-2009</a:t>
            </a:r>
          </a:p>
          <a:p>
            <a:pPr lvl="4" eaLnBrk="1" hangingPunct="1">
              <a:buFontTx/>
              <a:buNone/>
            </a:pPr>
            <a:r>
              <a:rPr lang="en-US" sz="3600" smtClean="0"/>
              <a:t>2009-2010</a:t>
            </a:r>
          </a:p>
        </p:txBody>
      </p:sp>
      <p:pic>
        <p:nvPicPr>
          <p:cNvPr id="36868" name="Picture 4" descr="C:\Documents and Settings\Jean Smith\Local Settings\Temporary Internet Files\Content.IE5\OH6VGHMB\MCBD09205_0000[1].wmf"/>
          <p:cNvPicPr>
            <a:picLocks noChangeAspect="1" noChangeArrowheads="1"/>
          </p:cNvPicPr>
          <p:nvPr/>
        </p:nvPicPr>
        <p:blipFill>
          <a:blip r:embed="rId3"/>
          <a:srcRect/>
          <a:stretch>
            <a:fillRect/>
          </a:stretch>
        </p:blipFill>
        <p:spPr bwMode="auto">
          <a:xfrm>
            <a:off x="5410200" y="3124200"/>
            <a:ext cx="3467100" cy="3013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914400"/>
            <a:ext cx="9296400" cy="1143000"/>
          </a:xfrm>
        </p:spPr>
        <p:txBody>
          <a:bodyPr/>
          <a:lstStyle/>
          <a:p>
            <a:pPr>
              <a:defRPr/>
            </a:pPr>
            <a:r>
              <a:rPr lang="en-US" dirty="0" smtClean="0"/>
              <a:t>I. </a:t>
            </a:r>
            <a:r>
              <a:rPr lang="en-US" dirty="0" smtClean="0">
                <a:effectLst>
                  <a:outerShdw blurRad="38100" dist="38100" dir="2700000" algn="tl">
                    <a:srgbClr val="000000">
                      <a:alpha val="43137"/>
                    </a:srgbClr>
                  </a:outerShdw>
                </a:effectLst>
              </a:rPr>
              <a:t>District and School Information – </a:t>
            </a:r>
            <a:br>
              <a:rPr lang="en-US" dirty="0" smtClean="0">
                <a:effectLst>
                  <a:outerShdw blurRad="38100" dist="38100" dir="2700000" algn="tl">
                    <a:srgbClr val="000000">
                      <a:alpha val="43137"/>
                    </a:srgbClr>
                  </a:outerShdw>
                </a:effectLst>
              </a:rPr>
            </a:br>
            <a:r>
              <a:rPr lang="en-US" dirty="0" smtClean="0">
                <a:effectLst>
                  <a:outerShdw blurRad="38100" dist="38100" dir="2700000" algn="tl">
                    <a:srgbClr val="000000">
                      <a:alpha val="43137"/>
                    </a:srgbClr>
                  </a:outerShdw>
                </a:effectLst>
              </a:rPr>
              <a:t>Intensity of Support</a:t>
            </a:r>
            <a:endParaRPr lang="en-US" dirty="0">
              <a:effectLst>
                <a:outerShdw blurRad="38100" dist="38100" dir="2700000" algn="tl">
                  <a:srgbClr val="000000">
                    <a:alpha val="43137"/>
                  </a:srgbClr>
                </a:outerShdw>
              </a:effectLst>
            </a:endParaRPr>
          </a:p>
        </p:txBody>
      </p:sp>
      <p:pic>
        <p:nvPicPr>
          <p:cNvPr id="38915" name="Picture 2"/>
          <p:cNvPicPr>
            <a:picLocks noChangeAspect="1" noChangeArrowheads="1"/>
          </p:cNvPicPr>
          <p:nvPr/>
        </p:nvPicPr>
        <p:blipFill>
          <a:blip r:embed="rId4"/>
          <a:srcRect/>
          <a:stretch>
            <a:fillRect/>
          </a:stretch>
        </p:blipFill>
        <p:spPr bwMode="auto">
          <a:xfrm>
            <a:off x="609600" y="2514600"/>
            <a:ext cx="7767638" cy="3700463"/>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3" descr="Woman looking up.jpg"/>
          <p:cNvPicPr>
            <a:picLocks noChangeAspect="1"/>
          </p:cNvPicPr>
          <p:nvPr/>
        </p:nvPicPr>
        <p:blipFill>
          <a:blip r:embed="rId3"/>
          <a:srcRect/>
          <a:stretch>
            <a:fillRect/>
          </a:stretch>
        </p:blipFill>
        <p:spPr bwMode="auto">
          <a:xfrm>
            <a:off x="0" y="5081588"/>
            <a:ext cx="2667000" cy="1776412"/>
          </a:xfrm>
          <a:prstGeom prst="rect">
            <a:avLst/>
          </a:prstGeom>
          <a:noFill/>
          <a:ln w="9525">
            <a:noFill/>
            <a:miter lim="800000"/>
            <a:headEnd/>
            <a:tailEnd/>
          </a:ln>
        </p:spPr>
      </p:pic>
      <p:sp>
        <p:nvSpPr>
          <p:cNvPr id="5" name="Cloud Callout 4"/>
          <p:cNvSpPr/>
          <p:nvPr/>
        </p:nvSpPr>
        <p:spPr>
          <a:xfrm>
            <a:off x="0" y="3200400"/>
            <a:ext cx="4572000" cy="1828800"/>
          </a:xfrm>
          <a:prstGeom prst="cloudCallout">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362" name="Title 1"/>
          <p:cNvSpPr>
            <a:spLocks noGrp="1"/>
          </p:cNvSpPr>
          <p:nvPr>
            <p:ph type="title"/>
          </p:nvPr>
        </p:nvSpPr>
        <p:spPr>
          <a:xfrm>
            <a:off x="381000" y="3505200"/>
            <a:ext cx="4572000" cy="1143000"/>
          </a:xfrm>
        </p:spPr>
        <p:txBody>
          <a:bodyPr/>
          <a:lstStyle/>
          <a:p>
            <a:pPr algn="l" eaLnBrk="1" hangingPunct="1">
              <a:defRPr/>
            </a:pPr>
            <a:r>
              <a:rPr lang="en-US" sz="3600" dirty="0" smtClean="0">
                <a:solidFill>
                  <a:srgbClr val="333300"/>
                </a:solidFill>
                <a:effectLst>
                  <a:outerShdw blurRad="38100" dist="38100" dir="2700000" algn="tl">
                    <a:srgbClr val="000000">
                      <a:alpha val="43137"/>
                    </a:srgbClr>
                  </a:outerShdw>
                </a:effectLst>
              </a:rPr>
              <a:t>“Other” Support …</a:t>
            </a:r>
          </a:p>
        </p:txBody>
      </p:sp>
      <p:sp>
        <p:nvSpPr>
          <p:cNvPr id="40964" name="TextBox 5"/>
          <p:cNvSpPr txBox="1">
            <a:spLocks noChangeArrowheads="1"/>
          </p:cNvSpPr>
          <p:nvPr/>
        </p:nvSpPr>
        <p:spPr bwMode="auto">
          <a:xfrm>
            <a:off x="762000" y="304800"/>
            <a:ext cx="3937000" cy="2586038"/>
          </a:xfrm>
          <a:prstGeom prst="rect">
            <a:avLst/>
          </a:prstGeom>
          <a:noFill/>
          <a:ln w="9525">
            <a:noFill/>
            <a:miter lim="800000"/>
            <a:headEnd/>
            <a:tailEnd/>
          </a:ln>
        </p:spPr>
        <p:txBody>
          <a:bodyPr wrap="none">
            <a:spAutoFit/>
          </a:bodyPr>
          <a:lstStyle/>
          <a:p>
            <a:pPr>
              <a:buFont typeface="Arial" charset="0"/>
              <a:buChar char="•"/>
            </a:pPr>
            <a:r>
              <a:rPr lang="en-US"/>
              <a:t> Financial</a:t>
            </a:r>
          </a:p>
          <a:p>
            <a:pPr>
              <a:buFont typeface="Arial" charset="0"/>
              <a:buChar char="•"/>
            </a:pPr>
            <a:r>
              <a:rPr lang="en-US"/>
              <a:t> Professional development</a:t>
            </a:r>
          </a:p>
          <a:p>
            <a:pPr>
              <a:buFont typeface="Arial" charset="0"/>
              <a:buChar char="•"/>
            </a:pPr>
            <a:r>
              <a:rPr lang="en-US"/>
              <a:t> Hired outside consultants</a:t>
            </a:r>
          </a:p>
          <a:p>
            <a:pPr>
              <a:buFont typeface="Arial" charset="0"/>
              <a:buChar char="•"/>
            </a:pPr>
            <a:r>
              <a:rPr lang="en-US"/>
              <a:t> Planning assistance</a:t>
            </a:r>
          </a:p>
          <a:p>
            <a:pPr>
              <a:buFont typeface="Arial" charset="0"/>
              <a:buChar char="•"/>
            </a:pPr>
            <a:r>
              <a:rPr lang="en-US"/>
              <a:t> “Brokering” other service resources</a:t>
            </a:r>
          </a:p>
          <a:p>
            <a:pPr>
              <a:buFont typeface="Arial" charset="0"/>
              <a:buChar char="•"/>
            </a:pPr>
            <a:r>
              <a:rPr lang="en-US"/>
              <a:t> Principal mentoring and coaching</a:t>
            </a:r>
          </a:p>
          <a:p>
            <a:pPr>
              <a:buFont typeface="Arial" charset="0"/>
              <a:buChar char="•"/>
            </a:pPr>
            <a:r>
              <a:rPr lang="en-US"/>
              <a:t> Regular group meetings</a:t>
            </a:r>
          </a:p>
          <a:p>
            <a:pPr>
              <a:buFont typeface="Arial" charset="0"/>
              <a:buChar char="•"/>
            </a:pPr>
            <a:r>
              <a:rPr lang="en-US"/>
              <a:t> Conferencing with coaches</a:t>
            </a:r>
          </a:p>
          <a:p>
            <a:pPr>
              <a:buFont typeface="Arial" charset="0"/>
              <a:buChar char="•"/>
            </a:pPr>
            <a:r>
              <a:rPr lang="en-US"/>
              <a:t> Daily instructional coaching</a:t>
            </a:r>
          </a:p>
        </p:txBody>
      </p:sp>
      <p:sp>
        <p:nvSpPr>
          <p:cNvPr id="40965" name="TextBox 6"/>
          <p:cNvSpPr txBox="1">
            <a:spLocks noChangeArrowheads="1"/>
          </p:cNvSpPr>
          <p:nvPr/>
        </p:nvSpPr>
        <p:spPr bwMode="auto">
          <a:xfrm>
            <a:off x="5562600" y="395288"/>
            <a:ext cx="3276600" cy="6462712"/>
          </a:xfrm>
          <a:prstGeom prst="rect">
            <a:avLst/>
          </a:prstGeom>
          <a:noFill/>
          <a:ln w="9525">
            <a:noFill/>
            <a:miter lim="800000"/>
            <a:headEnd/>
            <a:tailEnd/>
          </a:ln>
        </p:spPr>
        <p:txBody>
          <a:bodyPr>
            <a:spAutoFit/>
          </a:bodyPr>
          <a:lstStyle/>
          <a:p>
            <a:pPr>
              <a:buFont typeface="Arial" charset="0"/>
              <a:buChar char="•"/>
            </a:pPr>
            <a:r>
              <a:rPr lang="en-US"/>
              <a:t> Workshops, training</a:t>
            </a:r>
          </a:p>
          <a:p>
            <a:pPr>
              <a:buFont typeface="Arial" charset="0"/>
              <a:buChar char="•"/>
            </a:pPr>
            <a:r>
              <a:rPr lang="en-US"/>
              <a:t> Area offices with additional coaches and resources</a:t>
            </a:r>
          </a:p>
          <a:p>
            <a:pPr>
              <a:buFont typeface="Arial" charset="0"/>
              <a:buChar char="•"/>
            </a:pPr>
            <a:r>
              <a:rPr lang="en-US"/>
              <a:t> Cadres</a:t>
            </a:r>
          </a:p>
          <a:p>
            <a:pPr>
              <a:buFont typeface="Arial" charset="0"/>
              <a:buChar char="•"/>
            </a:pPr>
            <a:r>
              <a:rPr lang="en-US"/>
              <a:t> Data retreats on our site</a:t>
            </a:r>
          </a:p>
          <a:p>
            <a:pPr>
              <a:buFont typeface="Arial" charset="0"/>
              <a:buChar char="•"/>
            </a:pPr>
            <a:r>
              <a:rPr lang="en-US"/>
              <a:t> Training</a:t>
            </a:r>
          </a:p>
          <a:p>
            <a:pPr>
              <a:buFont typeface="Arial" charset="0"/>
              <a:buChar char="•"/>
            </a:pPr>
            <a:r>
              <a:rPr lang="en-US"/>
              <a:t> SIP Workshops</a:t>
            </a:r>
          </a:p>
          <a:p>
            <a:pPr>
              <a:buFont typeface="Arial" charset="0"/>
              <a:buChar char="•"/>
            </a:pPr>
            <a:r>
              <a:rPr lang="en-US"/>
              <a:t> SIP Reviews</a:t>
            </a:r>
          </a:p>
          <a:p>
            <a:pPr>
              <a:buFont typeface="Arial" charset="0"/>
              <a:buChar char="•"/>
            </a:pPr>
            <a:r>
              <a:rPr lang="en-US"/>
              <a:t> Leadership</a:t>
            </a:r>
          </a:p>
          <a:p>
            <a:pPr>
              <a:buFont typeface="Arial" charset="0"/>
              <a:buChar char="•"/>
            </a:pPr>
            <a:r>
              <a:rPr lang="en-US"/>
              <a:t> Networks</a:t>
            </a:r>
          </a:p>
          <a:p>
            <a:pPr>
              <a:buFont typeface="Arial" charset="0"/>
              <a:buChar char="•"/>
            </a:pPr>
            <a:r>
              <a:rPr lang="en-US"/>
              <a:t> Attempting to get district systems in place</a:t>
            </a:r>
          </a:p>
          <a:p>
            <a:pPr>
              <a:buFont typeface="Arial" charset="0"/>
              <a:buChar char="•"/>
            </a:pPr>
            <a:r>
              <a:rPr lang="en-US"/>
              <a:t> Customized services i.e., data retreats, support networks</a:t>
            </a:r>
          </a:p>
          <a:p>
            <a:pPr>
              <a:buFont typeface="Arial" charset="0"/>
              <a:buChar char="•"/>
            </a:pPr>
            <a:r>
              <a:rPr lang="en-US"/>
              <a:t> Assessment tools</a:t>
            </a:r>
          </a:p>
          <a:p>
            <a:pPr>
              <a:buFont typeface="Arial" charset="0"/>
              <a:buChar char="•"/>
            </a:pPr>
            <a:r>
              <a:rPr lang="en-US"/>
              <a:t> Data review at the RESPRO offices and training</a:t>
            </a:r>
          </a:p>
          <a:p>
            <a:pPr>
              <a:buFont typeface="Arial" charset="0"/>
              <a:buChar char="•"/>
            </a:pPr>
            <a:r>
              <a:rPr lang="en-US"/>
              <a:t> Research into best practices.</a:t>
            </a:r>
          </a:p>
          <a:p>
            <a:pPr>
              <a:buFont typeface="Arial" charset="0"/>
              <a:buChar char="•"/>
            </a:pPr>
            <a:r>
              <a:rPr lang="en-US"/>
              <a:t> Superintendent mentoring</a:t>
            </a:r>
          </a:p>
          <a:p>
            <a:pPr>
              <a:buFont typeface="Arial" charset="0"/>
              <a:buChar char="•"/>
            </a:pPr>
            <a:r>
              <a:rPr lang="en-US"/>
              <a:t> Superintendent training sessions</a:t>
            </a:r>
          </a:p>
          <a:p>
            <a:pPr>
              <a:buFont typeface="Arial" charset="0"/>
              <a:buChar char="•"/>
            </a:pP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152400"/>
            <a:ext cx="8229600" cy="1828800"/>
          </a:xfrm>
          <a:gradFill>
            <a:gsLst>
              <a:gs pos="0">
                <a:srgbClr val="EEC100"/>
              </a:gs>
              <a:gs pos="50000">
                <a:schemeClr val="accent1">
                  <a:shade val="67500"/>
                  <a:satMod val="115000"/>
                </a:schemeClr>
              </a:gs>
              <a:gs pos="100000">
                <a:schemeClr val="accent1">
                  <a:shade val="100000"/>
                  <a:satMod val="115000"/>
                </a:schemeClr>
              </a:gs>
            </a:gsLst>
            <a:lin ang="5400000" scaled="0"/>
          </a:gradFill>
          <a:ln>
            <a:solidFill>
              <a:schemeClr val="tx1"/>
            </a:solidFill>
          </a:ln>
        </p:spPr>
        <p:txBody>
          <a:bodyPr/>
          <a:lstStyle/>
          <a:p>
            <a:pPr eaLnBrk="1" hangingPunct="1">
              <a:defRPr/>
            </a:pPr>
            <a:r>
              <a:rPr lang="en-US" sz="4000" dirty="0" smtClean="0">
                <a:solidFill>
                  <a:schemeClr val="tx1"/>
                </a:solidFill>
                <a:effectLst>
                  <a:outerShdw blurRad="38100" dist="38100" dir="2700000" algn="tl">
                    <a:srgbClr val="000000">
                      <a:alpha val="43137"/>
                    </a:srgbClr>
                  </a:outerShdw>
                </a:effectLst>
              </a:rPr>
              <a:t>3. School Service and Funding Log</a:t>
            </a:r>
            <a:br>
              <a:rPr lang="en-US" sz="4000" dirty="0" smtClean="0">
                <a:solidFill>
                  <a:schemeClr val="tx1"/>
                </a:solidFill>
                <a:effectLst>
                  <a:outerShdw blurRad="38100" dist="38100" dir="2700000" algn="tl">
                    <a:srgbClr val="000000">
                      <a:alpha val="43137"/>
                    </a:srgbClr>
                  </a:outerShdw>
                </a:effectLst>
              </a:rPr>
            </a:br>
            <a:r>
              <a:rPr lang="en-US" sz="4000" dirty="0" smtClean="0">
                <a:solidFill>
                  <a:schemeClr val="tx1"/>
                </a:solidFill>
                <a:effectLst>
                  <a:outerShdw blurRad="38100" dist="38100" dir="2700000" algn="tl">
                    <a:srgbClr val="000000">
                      <a:alpha val="43137"/>
                    </a:srgbClr>
                  </a:outerShdw>
                </a:effectLst>
              </a:rPr>
              <a:t>RESPRO Services </a:t>
            </a:r>
            <a:br>
              <a:rPr lang="en-US" sz="4000" dirty="0" smtClean="0">
                <a:solidFill>
                  <a:schemeClr val="tx1"/>
                </a:solidFill>
                <a:effectLst>
                  <a:outerShdw blurRad="38100" dist="38100" dir="2700000" algn="tl">
                    <a:srgbClr val="000000">
                      <a:alpha val="43137"/>
                    </a:srgbClr>
                  </a:outerShdw>
                </a:effectLst>
              </a:rPr>
            </a:br>
            <a:r>
              <a:rPr lang="en-US" sz="3600" dirty="0" smtClean="0">
                <a:solidFill>
                  <a:schemeClr val="tx1"/>
                </a:solidFill>
                <a:effectLst>
                  <a:outerShdw blurRad="38100" dist="38100" dir="2700000" algn="tl">
                    <a:srgbClr val="000000">
                      <a:alpha val="43137"/>
                    </a:srgbClr>
                  </a:outerShdw>
                </a:effectLst>
              </a:rPr>
              <a:t>“Description of Service”</a:t>
            </a:r>
          </a:p>
        </p:txBody>
      </p:sp>
      <p:sp>
        <p:nvSpPr>
          <p:cNvPr id="11267" name="Rectangle 3"/>
          <p:cNvSpPr>
            <a:spLocks noGrp="1" noChangeArrowheads="1"/>
          </p:cNvSpPr>
          <p:nvPr>
            <p:ph type="body" idx="1"/>
          </p:nvPr>
        </p:nvSpPr>
        <p:spPr>
          <a:xfrm>
            <a:off x="228600" y="3581400"/>
            <a:ext cx="1981200" cy="914400"/>
          </a:xfrm>
        </p:spPr>
        <p:txBody>
          <a:bodyPr/>
          <a:lstStyle/>
          <a:p>
            <a:pPr eaLnBrk="1" hangingPunct="1">
              <a:buFontTx/>
              <a:buNone/>
              <a:defRPr/>
            </a:pPr>
            <a:endParaRPr lang="en-US" dirty="0" smtClean="0"/>
          </a:p>
          <a:p>
            <a:pPr eaLnBrk="1" hangingPunct="1">
              <a:buFontTx/>
              <a:buNone/>
              <a:defRPr/>
            </a:pPr>
            <a:r>
              <a:rPr lang="en-US" sz="3600" dirty="0" smtClean="0">
                <a:solidFill>
                  <a:srgbClr val="660033"/>
                </a:solidFill>
                <a:effectLst>
                  <a:outerShdw blurRad="38100" dist="38100" dir="2700000" algn="tl">
                    <a:srgbClr val="000000">
                      <a:alpha val="43137"/>
                    </a:srgbClr>
                  </a:outerShdw>
                </a:effectLst>
              </a:rPr>
              <a:t>Planning</a:t>
            </a:r>
          </a:p>
          <a:p>
            <a:pPr eaLnBrk="1" hangingPunct="1">
              <a:buFontTx/>
              <a:buNone/>
              <a:defRPr/>
            </a:pPr>
            <a:endParaRPr lang="en-US" dirty="0" smtClean="0">
              <a:effectLst>
                <a:outerShdw blurRad="38100" dist="38100" dir="2700000" algn="tl">
                  <a:srgbClr val="000000">
                    <a:alpha val="43137"/>
                  </a:srgbClr>
                </a:outerShdw>
              </a:effectLst>
            </a:endParaRPr>
          </a:p>
        </p:txBody>
      </p:sp>
      <p:sp>
        <p:nvSpPr>
          <p:cNvPr id="4" name="TextBox 3"/>
          <p:cNvSpPr txBox="1"/>
          <p:nvPr/>
        </p:nvSpPr>
        <p:spPr>
          <a:xfrm>
            <a:off x="1447800" y="2286000"/>
            <a:ext cx="2133600" cy="646113"/>
          </a:xfrm>
          <a:prstGeom prst="rect">
            <a:avLst/>
          </a:prstGeom>
          <a:noFill/>
        </p:spPr>
        <p:txBody>
          <a:bodyPr wrap="none">
            <a:spAutoFit/>
          </a:bodyPr>
          <a:lstStyle/>
          <a:p>
            <a:pPr>
              <a:defRPr/>
            </a:pPr>
            <a:r>
              <a:rPr lang="en-US" sz="3600" dirty="0">
                <a:solidFill>
                  <a:srgbClr val="008000"/>
                </a:solidFill>
                <a:effectLst>
                  <a:outerShdw blurRad="38100" dist="38100" dir="2700000" algn="tl">
                    <a:srgbClr val="000000">
                      <a:alpha val="43137"/>
                    </a:srgbClr>
                  </a:outerShdw>
                </a:effectLst>
              </a:rPr>
              <a:t>Coaching</a:t>
            </a:r>
            <a:endParaRPr lang="en-US" sz="3600" dirty="0">
              <a:solidFill>
                <a:srgbClr val="008000"/>
              </a:solidFill>
              <a:effectLst>
                <a:outerShdw blurRad="38100" dist="38100" dir="2700000" algn="tl">
                  <a:srgbClr val="000000">
                    <a:alpha val="43137"/>
                  </a:srgbClr>
                </a:outerShdw>
              </a:effectLst>
            </a:endParaRPr>
          </a:p>
        </p:txBody>
      </p:sp>
      <p:sp>
        <p:nvSpPr>
          <p:cNvPr id="5" name="Rectangle 4"/>
          <p:cNvSpPr/>
          <p:nvPr/>
        </p:nvSpPr>
        <p:spPr>
          <a:xfrm>
            <a:off x="5638800" y="2286000"/>
            <a:ext cx="2365375" cy="646113"/>
          </a:xfrm>
          <a:prstGeom prst="rect">
            <a:avLst/>
          </a:prstGeom>
        </p:spPr>
        <p:txBody>
          <a:bodyPr wrap="none">
            <a:spAutoFit/>
          </a:bodyPr>
          <a:lstStyle/>
          <a:p>
            <a:pPr>
              <a:defRPr/>
            </a:pPr>
            <a:r>
              <a:rPr lang="en-US" sz="3600" dirty="0">
                <a:solidFill>
                  <a:srgbClr val="7030A0"/>
                </a:solidFill>
                <a:effectLst>
                  <a:outerShdw blurRad="38100" dist="38100" dir="2700000" algn="tl">
                    <a:srgbClr val="000000">
                      <a:alpha val="43137"/>
                    </a:srgbClr>
                  </a:outerShdw>
                </a:effectLst>
              </a:rPr>
              <a:t>Consulting</a:t>
            </a:r>
            <a:endParaRPr lang="en-US" sz="3600" dirty="0">
              <a:solidFill>
                <a:srgbClr val="7030A0"/>
              </a:solidFill>
              <a:effectLst>
                <a:outerShdw blurRad="38100" dist="38100" dir="2700000" algn="tl">
                  <a:srgbClr val="000000">
                    <a:alpha val="43137"/>
                  </a:srgbClr>
                </a:outerShdw>
              </a:effectLst>
            </a:endParaRPr>
          </a:p>
        </p:txBody>
      </p:sp>
      <p:sp>
        <p:nvSpPr>
          <p:cNvPr id="6" name="TextBox 5"/>
          <p:cNvSpPr txBox="1"/>
          <p:nvPr/>
        </p:nvSpPr>
        <p:spPr>
          <a:xfrm>
            <a:off x="4419600" y="5943600"/>
            <a:ext cx="4237038" cy="646113"/>
          </a:xfrm>
          <a:prstGeom prst="rect">
            <a:avLst/>
          </a:prstGeom>
          <a:noFill/>
        </p:spPr>
        <p:txBody>
          <a:bodyPr wrap="none">
            <a:spAutoFit/>
          </a:bodyPr>
          <a:lstStyle/>
          <a:p>
            <a:pPr>
              <a:defRPr/>
            </a:pPr>
            <a:r>
              <a:rPr lang="en-US" sz="3600" dirty="0">
                <a:effectLst>
                  <a:outerShdw blurRad="38100" dist="38100" dir="2700000" algn="tl">
                    <a:srgbClr val="000000">
                      <a:alpha val="43137"/>
                    </a:srgbClr>
                  </a:outerShdw>
                </a:effectLst>
              </a:rPr>
              <a:t>Mentoring/Modeling</a:t>
            </a:r>
            <a:endParaRPr lang="en-US" sz="3600" dirty="0">
              <a:effectLst>
                <a:outerShdw blurRad="38100" dist="38100" dir="2700000" algn="tl">
                  <a:srgbClr val="000000">
                    <a:alpha val="43137"/>
                  </a:srgbClr>
                </a:outerShdw>
              </a:effectLst>
            </a:endParaRPr>
          </a:p>
        </p:txBody>
      </p:sp>
      <p:sp>
        <p:nvSpPr>
          <p:cNvPr id="7" name="TextBox 6"/>
          <p:cNvSpPr txBox="1"/>
          <p:nvPr/>
        </p:nvSpPr>
        <p:spPr>
          <a:xfrm>
            <a:off x="914400" y="5943600"/>
            <a:ext cx="2338388" cy="646113"/>
          </a:xfrm>
          <a:prstGeom prst="rect">
            <a:avLst/>
          </a:prstGeom>
          <a:noFill/>
        </p:spPr>
        <p:txBody>
          <a:bodyPr wrap="none">
            <a:spAutoFit/>
          </a:bodyPr>
          <a:lstStyle/>
          <a:p>
            <a:pPr>
              <a:defRPr/>
            </a:pPr>
            <a:r>
              <a:rPr lang="en-US" sz="3600" dirty="0">
                <a:solidFill>
                  <a:srgbClr val="C00000"/>
                </a:solidFill>
                <a:effectLst>
                  <a:outerShdw blurRad="38100" dist="38100" dir="2700000" algn="tl">
                    <a:srgbClr val="000000">
                      <a:alpha val="43137"/>
                    </a:srgbClr>
                  </a:outerShdw>
                </a:effectLst>
              </a:rPr>
              <a:t>Monitoring</a:t>
            </a:r>
            <a:endParaRPr lang="en-US" sz="3600" dirty="0">
              <a:solidFill>
                <a:srgbClr val="C00000"/>
              </a:solidFill>
              <a:effectLst>
                <a:outerShdw blurRad="38100" dist="38100" dir="2700000" algn="tl">
                  <a:srgbClr val="000000">
                    <a:alpha val="43137"/>
                  </a:srgbClr>
                </a:outerShdw>
              </a:effectLst>
            </a:endParaRPr>
          </a:p>
        </p:txBody>
      </p:sp>
      <p:sp>
        <p:nvSpPr>
          <p:cNvPr id="8" name="TextBox 7"/>
          <p:cNvSpPr txBox="1"/>
          <p:nvPr/>
        </p:nvSpPr>
        <p:spPr>
          <a:xfrm>
            <a:off x="6705600" y="4114800"/>
            <a:ext cx="1835150" cy="646113"/>
          </a:xfrm>
          <a:prstGeom prst="rect">
            <a:avLst/>
          </a:prstGeom>
          <a:noFill/>
        </p:spPr>
        <p:txBody>
          <a:bodyPr wrap="none">
            <a:spAutoFit/>
          </a:bodyPr>
          <a:lstStyle/>
          <a:p>
            <a:pPr>
              <a:defRPr/>
            </a:pPr>
            <a:r>
              <a:rPr lang="en-US" sz="3600" dirty="0">
                <a:solidFill>
                  <a:srgbClr val="0000CC"/>
                </a:solidFill>
                <a:effectLst>
                  <a:outerShdw blurRad="38100" dist="38100" dir="2700000" algn="tl">
                    <a:srgbClr val="000000">
                      <a:alpha val="43137"/>
                    </a:srgbClr>
                  </a:outerShdw>
                </a:effectLst>
              </a:rPr>
              <a:t>Training</a:t>
            </a:r>
            <a:endParaRPr lang="en-US" sz="3600" dirty="0">
              <a:solidFill>
                <a:srgbClr val="0000CC"/>
              </a:solidFill>
              <a:effectLst>
                <a:outerShdw blurRad="38100" dist="38100" dir="2700000" algn="tl">
                  <a:srgbClr val="000000">
                    <a:alpha val="43137"/>
                  </a:srgbClr>
                </a:outerShdw>
              </a:effectLst>
            </a:endParaRPr>
          </a:p>
        </p:txBody>
      </p:sp>
      <p:pic>
        <p:nvPicPr>
          <p:cNvPr id="18" name="Picture 17" descr="Business+Team+In+An+Office.jpg"/>
          <p:cNvPicPr>
            <a:picLocks noChangeAspect="1"/>
          </p:cNvPicPr>
          <p:nvPr/>
        </p:nvPicPr>
        <p:blipFill>
          <a:blip r:embed="rId3" cstate="print"/>
          <a:stretch>
            <a:fillRect/>
          </a:stretch>
        </p:blipFill>
        <p:spPr>
          <a:xfrm>
            <a:off x="2590800" y="3200400"/>
            <a:ext cx="4029265" cy="2209800"/>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ChangeArrowheads="1"/>
          </p:cNvSpPr>
          <p:nvPr/>
        </p:nvSpPr>
        <p:spPr bwMode="auto">
          <a:xfrm>
            <a:off x="304800" y="1828800"/>
            <a:ext cx="6858000" cy="2644775"/>
          </a:xfrm>
          <a:prstGeom prst="rect">
            <a:avLst/>
          </a:prstGeom>
          <a:noFill/>
          <a:ln w="9525">
            <a:noFill/>
            <a:miter lim="800000"/>
            <a:headEnd/>
            <a:tailEnd/>
          </a:ln>
        </p:spPr>
        <p:txBody>
          <a:bodyPr>
            <a:spAutoFit/>
          </a:bodyPr>
          <a:lstStyle/>
          <a:p>
            <a:pPr>
              <a:lnSpc>
                <a:spcPct val="150000"/>
              </a:lnSpc>
            </a:pPr>
            <a:r>
              <a:rPr lang="en-US" sz="1400" b="1"/>
              <a:t>Survey of the Enacted Curriculum  CRISS	CMSI Reading Literacy</a:t>
            </a:r>
          </a:p>
          <a:p>
            <a:pPr>
              <a:lnSpc>
                <a:spcPct val="150000"/>
              </a:lnSpc>
            </a:pPr>
            <a:r>
              <a:rPr lang="en-US" sz="1400" b="1"/>
              <a:t>Standards Aligned Classroom	Chicago Data Initiative</a:t>
            </a:r>
          </a:p>
          <a:p>
            <a:pPr>
              <a:lnSpc>
                <a:spcPct val="150000"/>
              </a:lnSpc>
            </a:pPr>
            <a:r>
              <a:rPr lang="en-US" sz="1400" b="1"/>
              <a:t>Parent Involvement Tool 	Reading Recovery</a:t>
            </a:r>
          </a:p>
          <a:p>
            <a:pPr>
              <a:lnSpc>
                <a:spcPct val="150000"/>
              </a:lnSpc>
            </a:pPr>
            <a:r>
              <a:rPr lang="en-US" sz="1400" b="1"/>
              <a:t>Curriculum Mapping		Induction and Mentoring</a:t>
            </a:r>
          </a:p>
          <a:p>
            <a:pPr>
              <a:lnSpc>
                <a:spcPct val="150000"/>
              </a:lnSpc>
            </a:pPr>
            <a:r>
              <a:rPr lang="en-US" sz="1400" b="1"/>
              <a:t>SIP 	MWEA MAP 	differentiated instruction</a:t>
            </a:r>
          </a:p>
          <a:p>
            <a:pPr>
              <a:lnSpc>
                <a:spcPct val="150000"/>
              </a:lnSpc>
            </a:pPr>
            <a:r>
              <a:rPr lang="en-US" sz="1400" b="1"/>
              <a:t>Data 	formative assessment   high school transformation</a:t>
            </a:r>
          </a:p>
          <a:p>
            <a:pPr>
              <a:lnSpc>
                <a:spcPct val="150000"/>
              </a:lnSpc>
            </a:pPr>
            <a:r>
              <a:rPr lang="en-US" sz="1400" b="1"/>
              <a:t>PBIS 	Chicago Math Initiative   Leadership Training IPI</a:t>
            </a:r>
          </a:p>
          <a:p>
            <a:pPr>
              <a:lnSpc>
                <a:spcPct val="150000"/>
              </a:lnSpc>
            </a:pPr>
            <a:r>
              <a:rPr lang="en-US" sz="1400" b="1"/>
              <a:t>RtI	DIEBELS	Reading First</a:t>
            </a:r>
          </a:p>
        </p:txBody>
      </p:sp>
      <p:sp>
        <p:nvSpPr>
          <p:cNvPr id="45058" name="Title 5"/>
          <p:cNvSpPr>
            <a:spLocks noGrp="1"/>
          </p:cNvSpPr>
          <p:nvPr>
            <p:ph type="title"/>
          </p:nvPr>
        </p:nvSpPr>
        <p:spPr/>
        <p:txBody>
          <a:bodyPr/>
          <a:lstStyle/>
          <a:p>
            <a:r>
              <a:rPr lang="en-US" sz="4000" smtClean="0"/>
              <a:t>Strategy 5: Effective strategies determined by the state or district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solidFill>
                  <a:schemeClr val="bg1"/>
                </a:solidFill>
                <a:effectLst>
                  <a:outerShdw blurRad="38100" dist="38100" dir="2700000" algn="tl">
                    <a:srgbClr val="000000">
                      <a:alpha val="43137"/>
                    </a:srgbClr>
                  </a:outerShdw>
                </a:effectLst>
              </a:rPr>
              <a:t>III. $ TO/FOR SCHOOL RELATED TO THIS SERVICE</a:t>
            </a:r>
            <a:endParaRPr lang="en-US" dirty="0">
              <a:solidFill>
                <a:schemeClr val="bg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3400" y="1219200"/>
            <a:ext cx="8229600" cy="4525963"/>
          </a:xfrm>
        </p:spPr>
        <p:txBody>
          <a:bodyPr/>
          <a:lstStyle/>
          <a:p>
            <a:pPr>
              <a:buFontTx/>
              <a:buNone/>
              <a:defRPr/>
            </a:pPr>
            <a:endParaRPr lang="en-US" dirty="0" smtClean="0">
              <a:solidFill>
                <a:schemeClr val="bg1"/>
              </a:solidFill>
            </a:endParaRPr>
          </a:p>
          <a:p>
            <a:pPr>
              <a:buFontTx/>
              <a:buNone/>
              <a:defRPr/>
            </a:pPr>
            <a:endParaRPr lang="en-US" dirty="0" smtClean="0">
              <a:solidFill>
                <a:schemeClr val="bg1"/>
              </a:solidFill>
            </a:endParaRPr>
          </a:p>
          <a:p>
            <a:pPr>
              <a:buFontTx/>
              <a:buNone/>
              <a:defRPr/>
            </a:pPr>
            <a:endParaRPr lang="en-US" dirty="0" smtClean="0">
              <a:solidFill>
                <a:schemeClr val="bg1"/>
              </a:solidFill>
            </a:endParaRPr>
          </a:p>
          <a:p>
            <a:pPr>
              <a:buFontTx/>
              <a:buNone/>
              <a:defRPr/>
            </a:pPr>
            <a:endParaRPr lang="en-US" dirty="0" smtClean="0">
              <a:solidFill>
                <a:schemeClr val="bg1"/>
              </a:solidFill>
            </a:endParaRPr>
          </a:p>
          <a:p>
            <a:pPr>
              <a:buFontTx/>
              <a:buNone/>
              <a:defRPr/>
            </a:pPr>
            <a:endParaRPr lang="en-US" dirty="0" smtClean="0">
              <a:solidFill>
                <a:schemeClr val="bg1"/>
              </a:solidFill>
            </a:endParaRPr>
          </a:p>
          <a:p>
            <a:pPr>
              <a:buFontTx/>
              <a:buNone/>
              <a:defRPr/>
            </a:pPr>
            <a:endParaRPr lang="en-US" dirty="0" smtClean="0">
              <a:solidFill>
                <a:schemeClr val="accent1">
                  <a:lumMod val="10000"/>
                </a:schemeClr>
              </a:solidFill>
              <a:effectLst>
                <a:outerShdw blurRad="38100" dist="38100" dir="2700000" algn="tl">
                  <a:srgbClr val="000000">
                    <a:alpha val="43137"/>
                  </a:srgbClr>
                </a:outerShdw>
              </a:effectLst>
            </a:endParaRPr>
          </a:p>
          <a:p>
            <a:pPr>
              <a:buFontTx/>
              <a:buNone/>
              <a:defRPr/>
            </a:pPr>
            <a:r>
              <a:rPr lang="en-US" dirty="0" smtClean="0">
                <a:solidFill>
                  <a:schemeClr val="bg2">
                    <a:lumMod val="20000"/>
                    <a:lumOff val="80000"/>
                  </a:schemeClr>
                </a:solidFill>
                <a:effectLst>
                  <a:outerShdw blurRad="38100" dist="38100" dir="2700000" algn="tl">
                    <a:srgbClr val="000000">
                      <a:alpha val="43137"/>
                    </a:srgbClr>
                  </a:outerShdw>
                </a:effectLst>
              </a:rPr>
              <a:t>A school support team is working with Rolling Meadows High School. School support team members met with the Freshman team October 4, 2007. </a:t>
            </a:r>
          </a:p>
          <a:p>
            <a:pPr>
              <a:buFontTx/>
              <a:buNone/>
              <a:defRPr/>
            </a:pPr>
            <a:endParaRPr lang="en-US" dirty="0" smtClean="0"/>
          </a:p>
          <a:p>
            <a:pPr>
              <a:buFontTx/>
              <a:buNone/>
              <a:defRPr/>
            </a:pPr>
            <a:endParaRPr lang="en-US" dirty="0"/>
          </a:p>
        </p:txBody>
      </p:sp>
      <p:graphicFrame>
        <p:nvGraphicFramePr>
          <p:cNvPr id="7" name="Table 6"/>
          <p:cNvGraphicFramePr>
            <a:graphicFrameLocks noGrp="1"/>
          </p:cNvGraphicFramePr>
          <p:nvPr/>
        </p:nvGraphicFramePr>
        <p:xfrm>
          <a:off x="533400" y="1752600"/>
          <a:ext cx="8077200" cy="2733041"/>
        </p:xfrm>
        <a:graphic>
          <a:graphicData uri="http://schemas.openxmlformats.org/drawingml/2006/table">
            <a:tbl>
              <a:tblPr firstRow="1" bandRow="1">
                <a:effectLst>
                  <a:innerShdw blurRad="114300">
                    <a:prstClr val="black"/>
                  </a:innerShdw>
                </a:effectLst>
                <a:tableStyleId>{21E4AEA4-8DFA-4A89-87EB-49C32662AFE0}</a:tableStyleId>
              </a:tblPr>
              <a:tblGrid>
                <a:gridCol w="2103437"/>
                <a:gridCol w="3281363"/>
                <a:gridCol w="2692400"/>
              </a:tblGrid>
              <a:tr h="998153">
                <a:tc>
                  <a:txBody>
                    <a:bodyPr/>
                    <a:lstStyle/>
                    <a:p>
                      <a:r>
                        <a:rPr lang="en-US" dirty="0" smtClean="0"/>
                        <a:t>Date of Service</a:t>
                      </a:r>
                      <a:endParaRPr lang="en-US" dirty="0">
                        <a:solidFill>
                          <a:schemeClr val="tx1"/>
                        </a:solidFill>
                      </a:endParaRPr>
                    </a:p>
                  </a:txBody>
                  <a:tcPr/>
                </a:tc>
                <a:tc>
                  <a:txBody>
                    <a:bodyPr/>
                    <a:lstStyle/>
                    <a:p>
                      <a:r>
                        <a:rPr lang="en-US" dirty="0" smtClean="0"/>
                        <a:t>Description</a:t>
                      </a:r>
                      <a:endParaRPr lang="en-US" dirty="0">
                        <a:solidFill>
                          <a:schemeClr val="tx1"/>
                        </a:solidFill>
                      </a:endParaRPr>
                    </a:p>
                  </a:txBody>
                  <a:tcPr/>
                </a:tc>
                <a:tc>
                  <a:txBody>
                    <a:bodyPr/>
                    <a:lstStyle/>
                    <a:p>
                      <a:r>
                        <a:rPr lang="en-US" dirty="0" smtClean="0"/>
                        <a:t>Money</a:t>
                      </a:r>
                      <a:endParaRPr lang="en-US" dirty="0">
                        <a:solidFill>
                          <a:schemeClr val="tx1"/>
                        </a:solidFill>
                      </a:endParaRPr>
                    </a:p>
                  </a:txBody>
                  <a:tcPr/>
                </a:tc>
              </a:tr>
              <a:tr h="578296">
                <a:tc>
                  <a:txBody>
                    <a:bodyPr/>
                    <a:lstStyle/>
                    <a:p>
                      <a:r>
                        <a:rPr lang="en-US" dirty="0" smtClean="0"/>
                        <a:t>10/4/2007</a:t>
                      </a:r>
                      <a:endParaRPr lang="en-US" dirty="0"/>
                    </a:p>
                  </a:txBody>
                  <a:tcPr/>
                </a:tc>
                <a:tc>
                  <a:txBody>
                    <a:bodyPr/>
                    <a:lstStyle/>
                    <a:p>
                      <a:r>
                        <a:rPr lang="en-US" dirty="0" smtClean="0"/>
                        <a:t>Coaching </a:t>
                      </a:r>
                      <a:endParaRPr lang="en-US" dirty="0"/>
                    </a:p>
                  </a:txBody>
                  <a:tcPr/>
                </a:tc>
                <a:tc>
                  <a:txBody>
                    <a:bodyPr/>
                    <a:lstStyle/>
                    <a:p>
                      <a:r>
                        <a:rPr lang="en-US" dirty="0" smtClean="0"/>
                        <a:t>$125</a:t>
                      </a:r>
                      <a:endParaRPr lang="en-US" dirty="0"/>
                    </a:p>
                  </a:txBody>
                  <a:tcPr/>
                </a:tc>
              </a:tr>
              <a:tr h="578296">
                <a:tc>
                  <a:txBody>
                    <a:bodyPr/>
                    <a:lstStyle/>
                    <a:p>
                      <a:r>
                        <a:rPr lang="en-US" dirty="0" smtClean="0"/>
                        <a:t>11/3/2007</a:t>
                      </a:r>
                      <a:endParaRPr lang="en-US" dirty="0"/>
                    </a:p>
                  </a:txBody>
                  <a:tcPr/>
                </a:tc>
                <a:tc>
                  <a:txBody>
                    <a:bodyPr/>
                    <a:lstStyle/>
                    <a:p>
                      <a:r>
                        <a:rPr lang="en-US" dirty="0" smtClean="0"/>
                        <a:t>Planning </a:t>
                      </a:r>
                      <a:endParaRPr lang="en-US" dirty="0"/>
                    </a:p>
                  </a:txBody>
                  <a:tcPr/>
                </a:tc>
                <a:tc>
                  <a:txBody>
                    <a:bodyPr/>
                    <a:lstStyle/>
                    <a:p>
                      <a:r>
                        <a:rPr lang="en-US" dirty="0" smtClean="0"/>
                        <a:t>$75</a:t>
                      </a:r>
                      <a:endParaRPr lang="en-US" dirty="0"/>
                    </a:p>
                  </a:txBody>
                  <a:tcPr/>
                </a:tc>
              </a:tr>
              <a:tr h="578296">
                <a:tc>
                  <a:txBody>
                    <a:bodyPr/>
                    <a:lstStyle/>
                    <a:p>
                      <a:r>
                        <a:rPr lang="en-US" dirty="0" smtClean="0"/>
                        <a:t>11/20/2007</a:t>
                      </a:r>
                      <a:endParaRPr lang="en-US" dirty="0"/>
                    </a:p>
                  </a:txBody>
                  <a:tcPr/>
                </a:tc>
                <a:tc>
                  <a:txBody>
                    <a:bodyPr/>
                    <a:lstStyle/>
                    <a:p>
                      <a:r>
                        <a:rPr lang="en-US" dirty="0" smtClean="0"/>
                        <a:t>Training </a:t>
                      </a:r>
                      <a:endParaRPr lang="en-US" dirty="0"/>
                    </a:p>
                  </a:txBody>
                  <a:tcPr/>
                </a:tc>
                <a:tc>
                  <a:txBody>
                    <a:bodyPr/>
                    <a:lstStyle/>
                    <a:p>
                      <a:r>
                        <a:rPr lang="en-US" dirty="0" smtClean="0"/>
                        <a:t>$275</a:t>
                      </a:r>
                      <a:endParaRPr lang="en-US" dirty="0"/>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defRPr/>
            </a:pPr>
            <a:r>
              <a:rPr lang="en-US" b="1" dirty="0" smtClean="0">
                <a:solidFill>
                  <a:schemeClr val="bg1"/>
                </a:solidFill>
                <a:effectLst>
                  <a:outerShdw blurRad="38100" dist="38100" dir="2700000" algn="tl">
                    <a:srgbClr val="000000">
                      <a:alpha val="43137"/>
                    </a:srgbClr>
                  </a:outerShdw>
                </a:effectLst>
              </a:rPr>
              <a:t>II. Effective Practices and Positive Outcomes</a:t>
            </a:r>
            <a:endParaRPr lang="en-US" b="1" dirty="0">
              <a:solidFill>
                <a:schemeClr val="bg1"/>
              </a:solidFill>
              <a:effectLst>
                <a:outerShdw blurRad="38100" dist="38100" dir="2700000" algn="tl">
                  <a:srgbClr val="000000">
                    <a:alpha val="43137"/>
                  </a:srgbClr>
                </a:outerShdw>
              </a:effectLst>
            </a:endParaRPr>
          </a:p>
        </p:txBody>
      </p:sp>
      <p:pic>
        <p:nvPicPr>
          <p:cNvPr id="49155" name="Picture 2"/>
          <p:cNvPicPr>
            <a:picLocks noChangeAspect="1" noChangeArrowheads="1"/>
          </p:cNvPicPr>
          <p:nvPr/>
        </p:nvPicPr>
        <p:blipFill>
          <a:blip r:embed="rId3"/>
          <a:srcRect/>
          <a:stretch>
            <a:fillRect/>
          </a:stretch>
        </p:blipFill>
        <p:spPr bwMode="auto">
          <a:xfrm>
            <a:off x="228600" y="2819400"/>
            <a:ext cx="8610600" cy="1728788"/>
          </a:xfrm>
          <a:prstGeom prst="rect">
            <a:avLst/>
          </a:prstGeom>
          <a:noFill/>
          <a:ln w="9525">
            <a:solidFill>
              <a:schemeClr val="tx1"/>
            </a:solidFill>
            <a:miter lim="800000"/>
            <a:headEnd/>
            <a:tailEnd/>
          </a:ln>
        </p:spPr>
      </p:pic>
      <p:sp>
        <p:nvSpPr>
          <p:cNvPr id="4" name="Rectangle 3"/>
          <p:cNvSpPr/>
          <p:nvPr/>
        </p:nvSpPr>
        <p:spPr>
          <a:xfrm>
            <a:off x="5486400" y="2514600"/>
            <a:ext cx="3429000" cy="2286000"/>
          </a:xfrm>
          <a:prstGeom prst="rect">
            <a:avLst/>
          </a:prstGeom>
          <a:noFill/>
          <a:ln w="69850" cap="rnd"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Stock_000006471333XSmall.jpg"/>
          <p:cNvPicPr>
            <a:picLocks noChangeAspect="1"/>
          </p:cNvPicPr>
          <p:nvPr/>
        </p:nvPicPr>
        <p:blipFill>
          <a:blip r:embed="rId3" cstate="print">
            <a:duotone>
              <a:schemeClr val="accent1">
                <a:shade val="45000"/>
                <a:satMod val="135000"/>
              </a:schemeClr>
              <a:prstClr val="white"/>
            </a:duotone>
          </a:blip>
          <a:stretch>
            <a:fillRect/>
          </a:stretch>
        </p:blipFill>
        <p:spPr>
          <a:xfrm>
            <a:off x="0" y="0"/>
            <a:ext cx="10569686" cy="6858000"/>
          </a:xfrm>
          <a:prstGeom prst="rect">
            <a:avLst/>
          </a:prstGeom>
        </p:spPr>
      </p:pic>
      <p:sp>
        <p:nvSpPr>
          <p:cNvPr id="51202" name="Rectangle 3"/>
          <p:cNvSpPr>
            <a:spLocks noGrp="1" noChangeArrowheads="1"/>
          </p:cNvSpPr>
          <p:nvPr>
            <p:ph type="body" idx="1"/>
          </p:nvPr>
        </p:nvSpPr>
        <p:spPr>
          <a:xfrm>
            <a:off x="0" y="0"/>
            <a:ext cx="10668000" cy="6858000"/>
          </a:xfrm>
        </p:spPr>
        <p:txBody>
          <a:bodyPr/>
          <a:lstStyle/>
          <a:p>
            <a:pPr eaLnBrk="1" hangingPunct="1">
              <a:buFontTx/>
              <a:buNone/>
            </a:pPr>
            <a:r>
              <a:rPr lang="en-US" sz="4800" b="1" smtClean="0">
                <a:solidFill>
                  <a:srgbClr val="0070C0"/>
                </a:solidFill>
              </a:rPr>
              <a:t>                  </a:t>
            </a:r>
            <a:r>
              <a:rPr lang="en-US" sz="4800" b="1" u="sng" smtClean="0"/>
              <a:t>Strategy 1:</a:t>
            </a:r>
            <a:r>
              <a:rPr lang="en-US" sz="4800" b="1" smtClean="0"/>
              <a:t>  </a:t>
            </a:r>
          </a:p>
          <a:p>
            <a:pPr eaLnBrk="1" hangingPunct="1">
              <a:buFontTx/>
              <a:buNone/>
            </a:pPr>
            <a:endParaRPr lang="en-US" sz="4000" b="1" smtClean="0"/>
          </a:p>
          <a:p>
            <a:pPr eaLnBrk="1" hangingPunct="1">
              <a:buFontTx/>
              <a:buNone/>
            </a:pPr>
            <a:r>
              <a:rPr lang="en-US" b="1" smtClean="0"/>
              <a:t>Provide customized technical assistance </a:t>
            </a:r>
          </a:p>
          <a:p>
            <a:pPr eaLnBrk="1" hangingPunct="1">
              <a:buFontTx/>
              <a:buNone/>
            </a:pPr>
            <a:r>
              <a:rPr lang="en-US" b="1" smtClean="0"/>
              <a:t>and/or professional development that is </a:t>
            </a:r>
          </a:p>
          <a:p>
            <a:pPr eaLnBrk="1" hangingPunct="1">
              <a:buFontTx/>
              <a:buNone/>
            </a:pPr>
            <a:r>
              <a:rPr lang="en-US" b="1" smtClean="0"/>
              <a:t>designed to </a:t>
            </a:r>
            <a:r>
              <a:rPr lang="en-US" sz="4000" b="1" smtClean="0"/>
              <a:t>build the capacity </a:t>
            </a:r>
            <a:r>
              <a:rPr lang="en-US" b="1" smtClean="0"/>
              <a:t>of the</a:t>
            </a:r>
          </a:p>
          <a:p>
            <a:pPr eaLnBrk="1" hangingPunct="1">
              <a:buFontTx/>
              <a:buNone/>
            </a:pPr>
            <a:r>
              <a:rPr lang="en-US" b="1" smtClean="0"/>
              <a:t>district and school.</a:t>
            </a:r>
          </a:p>
          <a:p>
            <a:pPr eaLnBrk="1" hangingPunct="1">
              <a:buFontTx/>
              <a:buNone/>
            </a:pPr>
            <a:endParaRPr lang="en-US" sz="4800" i="1" smtClean="0">
              <a:solidFill>
                <a:srgbClr val="0070C0"/>
              </a:solidFill>
            </a:endParaRPr>
          </a:p>
          <a:p>
            <a:pPr eaLnBrk="1" hangingPunct="1">
              <a:buFontTx/>
              <a:buNone/>
            </a:pPr>
            <a:endParaRPr lang="en-US" smtClean="0"/>
          </a:p>
          <a:p>
            <a:pPr lvl="1" eaLnBrk="1" hangingPunct="1">
              <a:buFontTx/>
              <a:buNone/>
            </a:pPr>
            <a:endParaRPr lang="en-US" smtClean="0"/>
          </a:p>
        </p:txBody>
      </p:sp>
      <p:sp>
        <p:nvSpPr>
          <p:cNvPr id="4" name="Rectangle 3"/>
          <p:cNvSpPr/>
          <p:nvPr/>
        </p:nvSpPr>
        <p:spPr>
          <a:xfrm>
            <a:off x="381000" y="5029200"/>
            <a:ext cx="6928884" cy="1323439"/>
          </a:xfrm>
          <a:prstGeom prst="rect">
            <a:avLst/>
          </a:prstGeom>
          <a:ln>
            <a:noFill/>
          </a:ln>
          <a:effectLst/>
          <a:scene3d>
            <a:camera prst="orthographicFront">
              <a:rot lat="0" lon="0" rev="0"/>
            </a:camera>
            <a:lightRig rig="chilly" dir="t">
              <a:rot lat="0" lon="0" rev="18480000"/>
            </a:lightRig>
          </a:scene3d>
          <a:sp3d prstMaterial="clear">
            <a:bevelT h="63500"/>
          </a:sp3d>
        </p:spPr>
        <p:txBody>
          <a:bodyPr wrap="none">
            <a:spAutoFit/>
          </a:bodyPr>
          <a:lstStyle/>
          <a:p>
            <a:pPr>
              <a:defRPr/>
            </a:pPr>
            <a:r>
              <a:rPr lang="en-US" sz="4000" b="1" dirty="0">
                <a:solidFill>
                  <a:schemeClr val="bg1"/>
                </a:solidFill>
                <a:effectLst>
                  <a:outerShdw blurRad="38100" dist="38100" dir="2700000" algn="tl">
                    <a:srgbClr val="000000">
                      <a:alpha val="43137"/>
                    </a:srgbClr>
                  </a:outerShdw>
                </a:effectLst>
              </a:rPr>
              <a:t>School specific services</a:t>
            </a:r>
          </a:p>
          <a:p>
            <a:pPr>
              <a:defRPr/>
            </a:pPr>
            <a:r>
              <a:rPr lang="en-US" sz="4000" b="1" dirty="0">
                <a:solidFill>
                  <a:schemeClr val="bg1"/>
                </a:solidFill>
                <a:effectLst>
                  <a:outerShdw blurRad="38100" dist="38100" dir="2700000" algn="tl">
                    <a:srgbClr val="000000">
                      <a:alpha val="43137"/>
                    </a:srgbClr>
                  </a:outerShdw>
                </a:effectLst>
              </a:rPr>
              <a:t>related to building capacity.</a:t>
            </a:r>
            <a:endParaRPr lang="en-US" sz="4000" b="1" dirty="0">
              <a:solidFill>
                <a:schemeClr val="bg1"/>
              </a:solidFill>
              <a:effectLst>
                <a:outerShdw blurRad="38100" dist="38100" dir="2700000" algn="tl">
                  <a:srgbClr val="000000">
                    <a:alpha val="43137"/>
                  </a:srgbClr>
                </a:outerShdw>
              </a:effectLst>
            </a:endParaRPr>
          </a:p>
        </p:txBody>
      </p:sp>
      <p:pic>
        <p:nvPicPr>
          <p:cNvPr id="51204" name="Picture 5" descr="C:\Documents and Settings\Jean Smith\Local Settings\Temporary Internet Files\Content.IE5\GPA7KTY7\MCj04247780000[1].wmf"/>
          <p:cNvPicPr>
            <a:picLocks noChangeAspect="1" noChangeArrowheads="1"/>
          </p:cNvPicPr>
          <p:nvPr/>
        </p:nvPicPr>
        <p:blipFill>
          <a:blip r:embed="rId4"/>
          <a:srcRect/>
          <a:stretch>
            <a:fillRect/>
          </a:stretch>
        </p:blipFill>
        <p:spPr bwMode="auto">
          <a:xfrm>
            <a:off x="8281988" y="4495800"/>
            <a:ext cx="862012" cy="781050"/>
          </a:xfrm>
          <a:prstGeom prst="rect">
            <a:avLst/>
          </a:prstGeom>
          <a:noFill/>
          <a:ln w="9525">
            <a:noFill/>
            <a:miter lim="800000"/>
            <a:headEnd/>
            <a:tailEnd/>
          </a:ln>
        </p:spPr>
      </p:pic>
      <p:pic>
        <p:nvPicPr>
          <p:cNvPr id="51205" name="Picture 6" descr="C:\Documents and Settings\Jean Smith\Local Settings\Temporary Internet Files\Content.IE5\2JSTM34V\MCj04325330000[1].png"/>
          <p:cNvPicPr>
            <a:picLocks noChangeAspect="1" noChangeArrowheads="1"/>
          </p:cNvPicPr>
          <p:nvPr/>
        </p:nvPicPr>
        <p:blipFill>
          <a:blip r:embed="rId5"/>
          <a:srcRect/>
          <a:stretch>
            <a:fillRect/>
          </a:stretch>
        </p:blipFill>
        <p:spPr bwMode="auto">
          <a:xfrm>
            <a:off x="8382000" y="5715000"/>
            <a:ext cx="762000"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5" descr="C:\Documents and Settings\Jean Smith\Local Settings\Temporary Internet Files\Content.IE5\0HQHO5IR\MPj04393810000[1].jpg"/>
          <p:cNvPicPr>
            <a:picLocks noChangeAspect="1" noChangeArrowheads="1"/>
          </p:cNvPicPr>
          <p:nvPr/>
        </p:nvPicPr>
        <p:blipFill>
          <a:blip r:embed="rId3"/>
          <a:srcRect/>
          <a:stretch>
            <a:fillRect/>
          </a:stretch>
        </p:blipFill>
        <p:spPr bwMode="auto">
          <a:xfrm>
            <a:off x="0" y="0"/>
            <a:ext cx="9615488" cy="6858000"/>
          </a:xfrm>
          <a:prstGeom prst="rect">
            <a:avLst/>
          </a:prstGeom>
          <a:noFill/>
          <a:ln w="9525">
            <a:noFill/>
            <a:miter lim="800000"/>
            <a:headEnd/>
            <a:tailEnd/>
          </a:ln>
        </p:spPr>
      </p:pic>
      <p:sp>
        <p:nvSpPr>
          <p:cNvPr id="5122" name="Rectangle 2"/>
          <p:cNvSpPr>
            <a:spLocks noGrp="1" noChangeArrowheads="1"/>
          </p:cNvSpPr>
          <p:nvPr>
            <p:ph type="title"/>
          </p:nvPr>
        </p:nvSpPr>
        <p:spPr>
          <a:xfrm>
            <a:off x="152400" y="228600"/>
            <a:ext cx="8229600" cy="1143000"/>
          </a:xfrm>
        </p:spPr>
        <p:txBody>
          <a:bodyPr/>
          <a:lstStyle/>
          <a:p>
            <a:pPr algn="l" eaLnBrk="1" hangingPunct="1">
              <a:defRPr/>
            </a:pPr>
            <a:r>
              <a:rPr lang="en-US" b="1" dirty="0" smtClean="0">
                <a:solidFill>
                  <a:srgbClr val="FFFF00"/>
                </a:solidFill>
                <a:effectLst>
                  <a:outerShdw blurRad="38100" dist="38100" dir="2700000" algn="tl">
                    <a:srgbClr val="000000">
                      <a:alpha val="43137"/>
                    </a:srgbClr>
                  </a:outerShdw>
                </a:effectLst>
                <a:latin typeface="Bradley Hand ITC" pitchFamily="66" charset="0"/>
              </a:rPr>
              <a:t>Let’s Get the Word Out…</a:t>
            </a:r>
            <a:r>
              <a:rPr lang="en-US" b="1" dirty="0" smtClean="0">
                <a:solidFill>
                  <a:srgbClr val="FFFF00"/>
                </a:solidFill>
                <a:latin typeface="Bradley Hand ITC" pitchFamily="66" charset="0"/>
              </a:rPr>
              <a:t/>
            </a:r>
            <a:br>
              <a:rPr lang="en-US" b="1" dirty="0" smtClean="0">
                <a:solidFill>
                  <a:srgbClr val="FFFF00"/>
                </a:solidFill>
                <a:latin typeface="Bradley Hand ITC" pitchFamily="66" charset="0"/>
              </a:rPr>
            </a:br>
            <a:r>
              <a:rPr lang="en-US" dirty="0" smtClean="0">
                <a:solidFill>
                  <a:srgbClr val="FFFF00"/>
                </a:solidFill>
              </a:rPr>
              <a:t>           </a:t>
            </a:r>
            <a:r>
              <a:rPr lang="en-US" sz="5400" i="1" dirty="0" smtClean="0">
                <a:solidFill>
                  <a:srgbClr val="FF9900"/>
                </a:solidFill>
                <a:effectLst>
                  <a:outerShdw blurRad="38100" dist="38100" dir="2700000" algn="tl">
                    <a:srgbClr val="000000">
                      <a:alpha val="43137"/>
                    </a:srgbClr>
                  </a:outerShdw>
                </a:effectLst>
              </a:rPr>
              <a:t>Meeting Purposes</a:t>
            </a:r>
          </a:p>
        </p:txBody>
      </p:sp>
      <p:sp>
        <p:nvSpPr>
          <p:cNvPr id="16387" name="Rectangle 3"/>
          <p:cNvSpPr>
            <a:spLocks noGrp="1" noChangeArrowheads="1"/>
          </p:cNvSpPr>
          <p:nvPr>
            <p:ph type="body" idx="1"/>
          </p:nvPr>
        </p:nvSpPr>
        <p:spPr>
          <a:xfrm>
            <a:off x="0" y="1295400"/>
            <a:ext cx="10439400" cy="4525963"/>
          </a:xfrm>
        </p:spPr>
        <p:txBody>
          <a:bodyPr/>
          <a:lstStyle/>
          <a:p>
            <a:pPr eaLnBrk="1" hangingPunct="1">
              <a:buFontTx/>
              <a:buNone/>
            </a:pPr>
            <a:endParaRPr lang="en-US" b="1" smtClean="0"/>
          </a:p>
          <a:p>
            <a:pPr eaLnBrk="1" hangingPunct="1">
              <a:buFontTx/>
              <a:buNone/>
            </a:pPr>
            <a:r>
              <a:rPr lang="en-US" sz="5400" b="1" smtClean="0">
                <a:solidFill>
                  <a:schemeClr val="bg1"/>
                </a:solidFill>
                <a:latin typeface="Bradley Hand ITC" pitchFamily="66" charset="0"/>
              </a:rPr>
              <a:t>Share Schools </a:t>
            </a:r>
            <a:r>
              <a:rPr lang="en-US" i="1" smtClean="0">
                <a:solidFill>
                  <a:schemeClr val="bg1"/>
                </a:solidFill>
                <a:latin typeface="Bradley Hand ITC" pitchFamily="66" charset="0"/>
              </a:rPr>
              <a:t>- </a:t>
            </a:r>
            <a:r>
              <a:rPr lang="en-US" b="1" smtClean="0">
                <a:solidFill>
                  <a:schemeClr val="bg1"/>
                </a:solidFill>
                <a:latin typeface="Bradley Hand ITC" pitchFamily="66" charset="0"/>
              </a:rPr>
              <a:t>Generate the names of </a:t>
            </a:r>
          </a:p>
          <a:p>
            <a:pPr eaLnBrk="1" hangingPunct="1">
              <a:buFontTx/>
              <a:buNone/>
            </a:pPr>
            <a:r>
              <a:rPr lang="en-US" b="1" smtClean="0">
                <a:solidFill>
                  <a:schemeClr val="bg1"/>
                </a:solidFill>
                <a:latin typeface="Bradley Hand ITC" pitchFamily="66" charset="0"/>
              </a:rPr>
              <a:t>					schools to be  showcased </a:t>
            </a:r>
          </a:p>
          <a:p>
            <a:pPr eaLnBrk="1" hangingPunct="1">
              <a:buFontTx/>
              <a:buNone/>
            </a:pPr>
            <a:r>
              <a:rPr lang="en-US" sz="5400" b="1" smtClean="0">
                <a:solidFill>
                  <a:schemeClr val="bg1"/>
                </a:solidFill>
                <a:latin typeface="Bradley Hand ITC" pitchFamily="66" charset="0"/>
              </a:rPr>
              <a:t>RESPRO services </a:t>
            </a:r>
            <a:r>
              <a:rPr lang="en-US" smtClean="0">
                <a:solidFill>
                  <a:schemeClr val="bg1"/>
                </a:solidFill>
                <a:latin typeface="Bradley Hand ITC" pitchFamily="66" charset="0"/>
              </a:rPr>
              <a:t>- </a:t>
            </a:r>
            <a:r>
              <a:rPr lang="en-US" b="1" smtClean="0">
                <a:solidFill>
                  <a:schemeClr val="bg1"/>
                </a:solidFill>
                <a:latin typeface="Bradley Hand ITC" pitchFamily="66" charset="0"/>
              </a:rPr>
              <a:t>Reach firm </a:t>
            </a:r>
          </a:p>
          <a:p>
            <a:pPr eaLnBrk="1" hangingPunct="1">
              <a:buFontTx/>
              <a:buNone/>
            </a:pPr>
            <a:r>
              <a:rPr lang="en-US" b="1" smtClean="0">
                <a:solidFill>
                  <a:schemeClr val="bg1"/>
                </a:solidFill>
                <a:latin typeface="Bradley Hand ITC" pitchFamily="66" charset="0"/>
              </a:rPr>
              <a:t>					consensus on reporting terms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3" descr="C:\Documents and Settings\Jean Smith\Local Settings\Temporary Internet Files\Content.IE5\QNWT6PGV\MPj04393770000[1].jpg"/>
          <p:cNvPicPr>
            <a:picLocks noChangeAspect="1" noChangeArrowheads="1"/>
          </p:cNvPicPr>
          <p:nvPr/>
        </p:nvPicPr>
        <p:blipFill>
          <a:blip r:embed="rId3">
            <a:lum bright="70000" contrast="-70000"/>
          </a:blip>
          <a:srcRect/>
          <a:stretch>
            <a:fillRect/>
          </a:stretch>
        </p:blipFill>
        <p:spPr bwMode="auto">
          <a:xfrm>
            <a:off x="0" y="0"/>
            <a:ext cx="10301288" cy="6858000"/>
          </a:xfrm>
          <a:prstGeom prst="rect">
            <a:avLst/>
          </a:prstGeom>
          <a:noFill/>
          <a:ln w="9525">
            <a:solidFill>
              <a:srgbClr val="3D4C4D"/>
            </a:solidFill>
            <a:miter lim="800000"/>
            <a:headEnd/>
            <a:tailEnd/>
          </a:ln>
        </p:spPr>
      </p:pic>
      <p:sp>
        <p:nvSpPr>
          <p:cNvPr id="21506" name="Rectangle 3"/>
          <p:cNvSpPr>
            <a:spLocks noGrp="1" noChangeArrowheads="1"/>
          </p:cNvSpPr>
          <p:nvPr>
            <p:ph type="body" idx="1"/>
          </p:nvPr>
        </p:nvSpPr>
        <p:spPr>
          <a:xfrm>
            <a:off x="0" y="0"/>
            <a:ext cx="11277600" cy="4038600"/>
          </a:xfrm>
        </p:spPr>
        <p:txBody>
          <a:bodyPr/>
          <a:lstStyle/>
          <a:p>
            <a:pPr eaLnBrk="1" hangingPunct="1">
              <a:buFontTx/>
              <a:buNone/>
              <a:defRPr/>
            </a:pPr>
            <a:r>
              <a:rPr lang="en-US" sz="4400" b="1" u="sng" dirty="0" smtClean="0">
                <a:solidFill>
                  <a:srgbClr val="00B050"/>
                </a:solidFill>
              </a:rPr>
              <a:t>Strategy 2:</a:t>
            </a:r>
            <a:r>
              <a:rPr lang="en-US" sz="4400" dirty="0" smtClean="0">
                <a:solidFill>
                  <a:srgbClr val="00B050"/>
                </a:solidFill>
              </a:rPr>
              <a:t> </a:t>
            </a:r>
          </a:p>
          <a:p>
            <a:pPr eaLnBrk="1" hangingPunct="1">
              <a:buFontTx/>
              <a:buNone/>
              <a:defRPr/>
            </a:pPr>
            <a:r>
              <a:rPr lang="en-US" sz="2800" dirty="0" smtClean="0">
                <a:effectLst>
                  <a:outerShdw blurRad="38100" dist="38100" dir="2700000" algn="tl">
                    <a:srgbClr val="000000">
                      <a:alpha val="43137"/>
                    </a:srgbClr>
                  </a:outerShdw>
                </a:effectLst>
              </a:rPr>
              <a:t>Use</a:t>
            </a:r>
            <a:r>
              <a:rPr lang="en-US" dirty="0" smtClean="0">
                <a:effectLst>
                  <a:outerShdw blurRad="38100" dist="38100" dir="2700000" algn="tl">
                    <a:srgbClr val="000000">
                      <a:alpha val="43137"/>
                    </a:srgbClr>
                  </a:outerShdw>
                </a:effectLst>
              </a:rPr>
              <a:t> </a:t>
            </a:r>
            <a:r>
              <a:rPr lang="en-US" sz="4000" b="1" dirty="0" smtClean="0">
                <a:effectLst>
                  <a:outerShdw blurRad="38100" dist="38100" dir="2700000" algn="tl">
                    <a:srgbClr val="000000">
                      <a:alpha val="43137"/>
                    </a:srgbClr>
                  </a:outerShdw>
                </a:effectLst>
              </a:rPr>
              <a:t>research-based strategies</a:t>
            </a:r>
            <a:r>
              <a:rPr lang="en-US" sz="4000" dirty="0" smtClean="0">
                <a:effectLst>
                  <a:outerShdw blurRad="38100" dist="38100" dir="2700000" algn="tl">
                    <a:srgbClr val="000000">
                      <a:alpha val="43137"/>
                    </a:srgbClr>
                  </a:outerShdw>
                </a:effectLst>
              </a:rPr>
              <a:t> </a:t>
            </a:r>
            <a:r>
              <a:rPr lang="en-US" sz="2800" dirty="0" smtClean="0">
                <a:effectLst>
                  <a:outerShdw blurRad="38100" dist="38100" dir="2700000" algn="tl">
                    <a:srgbClr val="000000">
                      <a:alpha val="43137"/>
                    </a:srgbClr>
                  </a:outerShdw>
                </a:effectLst>
              </a:rPr>
              <a:t>or practices </a:t>
            </a:r>
          </a:p>
          <a:p>
            <a:pPr eaLnBrk="1" hangingPunct="1">
              <a:buFontTx/>
              <a:buNone/>
              <a:defRPr/>
            </a:pPr>
            <a:r>
              <a:rPr lang="en-US" sz="2800" dirty="0" smtClean="0">
                <a:effectLst>
                  <a:outerShdw blurRad="38100" dist="38100" dir="2700000" algn="tl">
                    <a:srgbClr val="000000">
                      <a:alpha val="43137"/>
                    </a:srgbClr>
                  </a:outerShdw>
                </a:effectLst>
              </a:rPr>
              <a:t>to change</a:t>
            </a:r>
            <a:r>
              <a:rPr lang="en-US" dirty="0" smtClean="0">
                <a:effectLst>
                  <a:outerShdw blurRad="38100" dist="38100" dir="2700000" algn="tl">
                    <a:srgbClr val="000000">
                      <a:alpha val="43137"/>
                    </a:srgbClr>
                  </a:outerShdw>
                </a:effectLst>
              </a:rPr>
              <a:t> </a:t>
            </a:r>
            <a:r>
              <a:rPr lang="en-US" sz="4000" b="1" dirty="0" smtClean="0">
                <a:effectLst>
                  <a:outerShdw blurRad="38100" dist="38100" dir="2700000" algn="tl">
                    <a:srgbClr val="000000">
                      <a:alpha val="43137"/>
                    </a:srgbClr>
                  </a:outerShdw>
                </a:effectLst>
              </a:rPr>
              <a:t>instructional practice </a:t>
            </a:r>
            <a:r>
              <a:rPr lang="en-US" sz="2800" dirty="0" smtClean="0">
                <a:effectLst>
                  <a:outerShdw blurRad="38100" dist="38100" dir="2700000" algn="tl">
                    <a:srgbClr val="000000">
                      <a:alpha val="43137"/>
                    </a:srgbClr>
                  </a:outerShdw>
                </a:effectLst>
              </a:rPr>
              <a:t>to address </a:t>
            </a:r>
          </a:p>
          <a:p>
            <a:pPr eaLnBrk="1" hangingPunct="1">
              <a:buFontTx/>
              <a:buNone/>
              <a:defRPr/>
            </a:pPr>
            <a:r>
              <a:rPr lang="en-US" sz="2800" dirty="0" smtClean="0">
                <a:effectLst>
                  <a:outerShdw blurRad="38100" dist="38100" dir="2700000" algn="tl">
                    <a:srgbClr val="000000">
                      <a:alpha val="43137"/>
                    </a:srgbClr>
                  </a:outerShdw>
                </a:effectLst>
              </a:rPr>
              <a:t>the academic achievement  problems that caused</a:t>
            </a:r>
          </a:p>
          <a:p>
            <a:pPr eaLnBrk="1" hangingPunct="1">
              <a:buFontTx/>
              <a:buNone/>
              <a:defRPr/>
            </a:pPr>
            <a:r>
              <a:rPr lang="en-US" sz="2800" dirty="0" smtClean="0">
                <a:effectLst>
                  <a:outerShdw blurRad="38100" dist="38100" dir="2700000" algn="tl">
                    <a:srgbClr val="000000">
                      <a:alpha val="43137"/>
                    </a:srgbClr>
                  </a:outerShdw>
                </a:effectLst>
              </a:rPr>
              <a:t>the school to be identified from improvement, corrective</a:t>
            </a:r>
          </a:p>
          <a:p>
            <a:pPr eaLnBrk="1" hangingPunct="1">
              <a:buFontTx/>
              <a:buNone/>
              <a:defRPr/>
            </a:pPr>
            <a:r>
              <a:rPr lang="en-US" sz="2800" dirty="0" smtClean="0">
                <a:effectLst>
                  <a:outerShdw blurRad="38100" dist="38100" dir="2700000" algn="tl">
                    <a:srgbClr val="000000">
                      <a:alpha val="43137"/>
                    </a:srgbClr>
                  </a:outerShdw>
                </a:effectLst>
              </a:rPr>
              <a:t>action, or restructuring.</a:t>
            </a:r>
          </a:p>
        </p:txBody>
      </p:sp>
      <p:sp>
        <p:nvSpPr>
          <p:cNvPr id="4" name="TextBox 3"/>
          <p:cNvSpPr txBox="1"/>
          <p:nvPr/>
        </p:nvSpPr>
        <p:spPr>
          <a:xfrm>
            <a:off x="457200" y="4419600"/>
            <a:ext cx="7551747" cy="1938992"/>
          </a:xfrm>
          <a:prstGeom prst="rect">
            <a:avLst/>
          </a:prstGeom>
          <a:noFill/>
          <a:ln>
            <a:noFill/>
          </a:ln>
          <a:effectLst/>
          <a:scene3d>
            <a:camera prst="orthographicFront">
              <a:rot lat="0" lon="0" rev="0"/>
            </a:camera>
            <a:lightRig rig="chilly" dir="t">
              <a:rot lat="0" lon="0" rev="18480000"/>
            </a:lightRig>
          </a:scene3d>
          <a:sp3d prstMaterial="clear">
            <a:bevelT h="63500"/>
          </a:sp3d>
        </p:spPr>
        <p:txBody>
          <a:bodyPr wrap="none">
            <a:spAutoFit/>
          </a:bodyPr>
          <a:lstStyle/>
          <a:p>
            <a:pPr>
              <a:defRPr/>
            </a:pPr>
            <a:r>
              <a:rPr lang="en-US" sz="4000" dirty="0">
                <a:solidFill>
                  <a:srgbClr val="008000"/>
                </a:solidFill>
                <a:effectLst>
                  <a:outerShdw blurRad="38100" dist="38100" dir="2700000" algn="tl">
                    <a:srgbClr val="000000">
                      <a:alpha val="43137"/>
                    </a:srgbClr>
                  </a:outerShdw>
                </a:effectLst>
              </a:rPr>
              <a:t>Researched-based instructional </a:t>
            </a:r>
          </a:p>
          <a:p>
            <a:pPr>
              <a:defRPr/>
            </a:pPr>
            <a:r>
              <a:rPr lang="en-US" sz="4000" dirty="0">
                <a:solidFill>
                  <a:srgbClr val="008000"/>
                </a:solidFill>
                <a:effectLst>
                  <a:outerShdw blurRad="38100" dist="38100" dir="2700000" algn="tl">
                    <a:srgbClr val="000000">
                      <a:alpha val="43137"/>
                    </a:srgbClr>
                  </a:outerShdw>
                </a:effectLst>
              </a:rPr>
              <a:t>practices related to at least AYP </a:t>
            </a:r>
          </a:p>
          <a:p>
            <a:pPr>
              <a:defRPr/>
            </a:pPr>
            <a:r>
              <a:rPr lang="en-US" sz="4000" dirty="0">
                <a:solidFill>
                  <a:srgbClr val="008000"/>
                </a:solidFill>
                <a:effectLst>
                  <a:outerShdw blurRad="38100" dist="38100" dir="2700000" algn="tl">
                    <a:srgbClr val="000000">
                      <a:alpha val="43137"/>
                    </a:srgbClr>
                  </a:outerShdw>
                </a:effectLst>
              </a:rPr>
              <a:t>deficiencies.</a:t>
            </a:r>
            <a:endParaRPr lang="en-US" sz="4000" dirty="0">
              <a:solidFill>
                <a:srgbClr val="008000"/>
              </a:solidFill>
              <a:effectLst>
                <a:outerShdw blurRad="38100" dist="38100" dir="2700000" algn="tl">
                  <a:srgbClr val="000000">
                    <a:alpha val="43137"/>
                  </a:srgbClr>
                </a:outerShdw>
              </a:effectLst>
            </a:endParaRPr>
          </a:p>
        </p:txBody>
      </p:sp>
      <p:pic>
        <p:nvPicPr>
          <p:cNvPr id="53252" name="Picture 4" descr="C:\Documents and Settings\Jean Smith\Local Settings\Temporary Internet Files\Content.IE5\GPA7KTY7\MCj04247780000[1].wmf"/>
          <p:cNvPicPr>
            <a:picLocks noChangeAspect="1" noChangeArrowheads="1"/>
          </p:cNvPicPr>
          <p:nvPr/>
        </p:nvPicPr>
        <p:blipFill>
          <a:blip r:embed="rId4"/>
          <a:srcRect/>
          <a:stretch>
            <a:fillRect/>
          </a:stretch>
        </p:blipFill>
        <p:spPr bwMode="auto">
          <a:xfrm>
            <a:off x="8001000" y="4419600"/>
            <a:ext cx="862013" cy="781050"/>
          </a:xfrm>
          <a:prstGeom prst="rect">
            <a:avLst/>
          </a:prstGeom>
          <a:noFill/>
          <a:ln w="9525">
            <a:noFill/>
            <a:miter lim="800000"/>
            <a:headEnd/>
            <a:tailEnd/>
          </a:ln>
        </p:spPr>
      </p:pic>
      <p:pic>
        <p:nvPicPr>
          <p:cNvPr id="53253" name="Picture 5" descr="C:\Documents and Settings\Jean Smith\Local Settings\Temporary Internet Files\Content.IE5\2JSTM34V\MCj04325330000[1].png"/>
          <p:cNvPicPr>
            <a:picLocks noChangeAspect="1" noChangeArrowheads="1"/>
          </p:cNvPicPr>
          <p:nvPr/>
        </p:nvPicPr>
        <p:blipFill>
          <a:blip r:embed="rId5"/>
          <a:srcRect/>
          <a:stretch>
            <a:fillRect/>
          </a:stretch>
        </p:blipFill>
        <p:spPr bwMode="auto">
          <a:xfrm>
            <a:off x="8077200" y="5486400"/>
            <a:ext cx="762000"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3" descr="C:\Documents and Settings\Jean Smith\Local Settings\Temporary Internet Files\Content.IE5\GXEBOXYR\MCj04371210000[1].wmf"/>
          <p:cNvPicPr>
            <a:picLocks noChangeAspect="1" noChangeArrowheads="1"/>
          </p:cNvPicPr>
          <p:nvPr/>
        </p:nvPicPr>
        <p:blipFill>
          <a:blip r:embed="rId3"/>
          <a:srcRect/>
          <a:stretch>
            <a:fillRect/>
          </a:stretch>
        </p:blipFill>
        <p:spPr bwMode="auto">
          <a:xfrm>
            <a:off x="-381000" y="4419600"/>
            <a:ext cx="8077200" cy="2438400"/>
          </a:xfrm>
          <a:prstGeom prst="rect">
            <a:avLst/>
          </a:prstGeom>
          <a:noFill/>
          <a:ln w="9525">
            <a:noFill/>
            <a:miter lim="800000"/>
            <a:headEnd/>
            <a:tailEnd/>
          </a:ln>
        </p:spPr>
      </p:pic>
      <p:sp>
        <p:nvSpPr>
          <p:cNvPr id="23554" name="Rectangle 3"/>
          <p:cNvSpPr>
            <a:spLocks noGrp="1" noChangeArrowheads="1"/>
          </p:cNvSpPr>
          <p:nvPr>
            <p:ph type="body" idx="1"/>
          </p:nvPr>
        </p:nvSpPr>
        <p:spPr>
          <a:xfrm>
            <a:off x="0" y="0"/>
            <a:ext cx="12192000" cy="5745163"/>
          </a:xfrm>
        </p:spPr>
        <p:txBody>
          <a:bodyPr/>
          <a:lstStyle/>
          <a:p>
            <a:pPr eaLnBrk="1" hangingPunct="1">
              <a:buFontTx/>
              <a:buNone/>
              <a:defRPr/>
            </a:pPr>
            <a:r>
              <a:rPr lang="en-US" sz="4800" b="1" u="sng" dirty="0" smtClean="0">
                <a:solidFill>
                  <a:srgbClr val="0070C0"/>
                </a:solidFill>
              </a:rPr>
              <a:t>Strategy 3: </a:t>
            </a:r>
          </a:p>
          <a:p>
            <a:pPr eaLnBrk="1" hangingPunct="1">
              <a:buFontTx/>
              <a:buNone/>
              <a:defRPr/>
            </a:pPr>
            <a:r>
              <a:rPr lang="en-US" dirty="0" smtClean="0"/>
              <a:t>Create </a:t>
            </a:r>
            <a:r>
              <a:rPr lang="en-US" sz="4000" dirty="0" smtClean="0">
                <a:effectLst>
                  <a:outerShdw blurRad="38100" dist="38100" dir="2700000" algn="tl">
                    <a:srgbClr val="000000">
                      <a:alpha val="43137"/>
                    </a:srgbClr>
                  </a:outerShdw>
                </a:effectLst>
              </a:rPr>
              <a:t>partnerships</a:t>
            </a:r>
            <a:r>
              <a:rPr lang="en-US" dirty="0" smtClean="0"/>
              <a:t> among the SEA, LEAs and </a:t>
            </a:r>
          </a:p>
          <a:p>
            <a:pPr eaLnBrk="1" hangingPunct="1">
              <a:buFontTx/>
              <a:buNone/>
              <a:defRPr/>
            </a:pPr>
            <a:r>
              <a:rPr lang="en-US" dirty="0" smtClean="0"/>
              <a:t>other entities for the purpose of delivering </a:t>
            </a:r>
          </a:p>
          <a:p>
            <a:pPr eaLnBrk="1" hangingPunct="1">
              <a:buFontTx/>
              <a:buNone/>
              <a:defRPr/>
            </a:pPr>
            <a:r>
              <a:rPr lang="en-US" dirty="0" smtClean="0"/>
              <a:t>technical assistance, professional development, </a:t>
            </a:r>
          </a:p>
          <a:p>
            <a:pPr eaLnBrk="1" hangingPunct="1">
              <a:buFontTx/>
              <a:buNone/>
              <a:defRPr/>
            </a:pPr>
            <a:r>
              <a:rPr lang="en-US" dirty="0" smtClean="0"/>
              <a:t>and management advice.</a:t>
            </a:r>
          </a:p>
        </p:txBody>
      </p:sp>
      <p:sp>
        <p:nvSpPr>
          <p:cNvPr id="4" name="TextBox 3"/>
          <p:cNvSpPr txBox="1"/>
          <p:nvPr/>
        </p:nvSpPr>
        <p:spPr>
          <a:xfrm>
            <a:off x="5105400" y="2743200"/>
            <a:ext cx="4038600" cy="5140325"/>
          </a:xfrm>
          <a:prstGeom prst="rect">
            <a:avLst/>
          </a:prstGeom>
          <a:solidFill>
            <a:schemeClr val="accent3"/>
          </a:solidFill>
          <a:ln>
            <a:solidFill>
              <a:schemeClr val="tx1"/>
            </a:solidFill>
          </a:ln>
          <a:effectLst/>
        </p:spPr>
        <p:txBody>
          <a:bodyPr>
            <a:spAutoFit/>
          </a:bodyPr>
          <a:lstStyle/>
          <a:p>
            <a:pPr algn="r">
              <a:defRPr/>
            </a:pPr>
            <a:r>
              <a:rPr lang="en-US" sz="4000" b="1" dirty="0">
                <a:solidFill>
                  <a:srgbClr val="0070C0"/>
                </a:solidFill>
                <a:effectLst>
                  <a:outerShdw blurRad="38100" dist="38100" dir="2700000" algn="tl">
                    <a:srgbClr val="000000">
                      <a:alpha val="43137"/>
                    </a:srgbClr>
                  </a:outerShdw>
                </a:effectLst>
              </a:rPr>
              <a:t>All RESPROs by definition are an example.</a:t>
            </a:r>
          </a:p>
          <a:p>
            <a:pPr algn="r">
              <a:defRPr/>
            </a:pPr>
            <a:r>
              <a:rPr lang="en-US" sz="3200" b="1" i="1" dirty="0">
                <a:solidFill>
                  <a:schemeClr val="tx1">
                    <a:lumMod val="50000"/>
                    <a:lumOff val="50000"/>
                  </a:schemeClr>
                </a:solidFill>
                <a:effectLst>
                  <a:outerShdw blurRad="38100" dist="38100" dir="2700000" algn="tl">
                    <a:srgbClr val="000000">
                      <a:alpha val="43137"/>
                    </a:srgbClr>
                  </a:outerShdw>
                </a:effectLst>
              </a:rPr>
              <a:t>Probably all </a:t>
            </a:r>
          </a:p>
          <a:p>
            <a:pPr algn="r">
              <a:defRPr/>
            </a:pPr>
            <a:r>
              <a:rPr lang="en-US" sz="3200" b="1" i="1" dirty="0">
                <a:solidFill>
                  <a:schemeClr val="tx1">
                    <a:lumMod val="50000"/>
                    <a:lumOff val="50000"/>
                  </a:schemeClr>
                </a:solidFill>
                <a:effectLst>
                  <a:outerShdw blurRad="38100" dist="38100" dir="2700000" algn="tl">
                    <a:srgbClr val="000000">
                      <a:alpha val="43137"/>
                    </a:srgbClr>
                  </a:outerShdw>
                </a:effectLst>
              </a:rPr>
              <a:t>will mark </a:t>
            </a:r>
          </a:p>
          <a:p>
            <a:pPr algn="r">
              <a:defRPr/>
            </a:pPr>
            <a:r>
              <a:rPr lang="en-US" sz="3200" b="1" i="1" dirty="0">
                <a:solidFill>
                  <a:schemeClr val="tx1">
                    <a:lumMod val="50000"/>
                    <a:lumOff val="50000"/>
                  </a:schemeClr>
                </a:solidFill>
                <a:effectLst>
                  <a:outerShdw blurRad="38100" dist="38100" dir="2700000" algn="tl">
                    <a:srgbClr val="000000">
                      <a:alpha val="43137"/>
                    </a:srgbClr>
                  </a:outerShdw>
                </a:effectLst>
              </a:rPr>
              <a:t>this box, </a:t>
            </a:r>
          </a:p>
          <a:p>
            <a:pPr algn="r">
              <a:defRPr/>
            </a:pPr>
            <a:r>
              <a:rPr lang="en-US" sz="3200" b="1" i="1" dirty="0">
                <a:solidFill>
                  <a:schemeClr val="tx1">
                    <a:lumMod val="50000"/>
                    <a:lumOff val="50000"/>
                  </a:schemeClr>
                </a:solidFill>
                <a:effectLst>
                  <a:outerShdw blurRad="38100" dist="38100" dir="2700000" algn="tl">
                    <a:srgbClr val="000000">
                      <a:alpha val="43137"/>
                    </a:srgbClr>
                  </a:outerShdw>
                </a:effectLst>
              </a:rPr>
              <a:t>except CPS</a:t>
            </a:r>
          </a:p>
          <a:p>
            <a:pPr algn="r">
              <a:defRPr/>
            </a:pPr>
            <a:endParaRPr lang="en-US" sz="4000" b="1" dirty="0">
              <a:solidFill>
                <a:srgbClr val="0070C0"/>
              </a:solidFill>
              <a:effectLst>
                <a:outerShdw blurRad="38100" dist="38100" dir="2700000" algn="tl">
                  <a:srgbClr val="000000">
                    <a:alpha val="43137"/>
                  </a:srgbClr>
                </a:outerShdw>
              </a:effectLst>
            </a:endParaRPr>
          </a:p>
          <a:p>
            <a:pPr algn="r">
              <a:defRPr/>
            </a:pPr>
            <a:endParaRPr lang="en-US" sz="4000" b="1" dirty="0">
              <a:solidFill>
                <a:srgbClr val="0070C0"/>
              </a:solidFill>
              <a:effectLst>
                <a:outerShdw blurRad="38100" dist="38100" dir="2700000" algn="tl">
                  <a:srgbClr val="000000">
                    <a:alpha val="43137"/>
                  </a:srgbClr>
                </a:outerShdw>
              </a:effectLst>
            </a:endParaRPr>
          </a:p>
        </p:txBody>
      </p:sp>
      <p:pic>
        <p:nvPicPr>
          <p:cNvPr id="55300" name="Picture 4" descr="C:\Documents and Settings\Jean Smith\Local Settings\Temporary Internet Files\Content.IE5\2JSTM34V\MCj04325330000[1].png"/>
          <p:cNvPicPr>
            <a:picLocks noChangeAspect="1" noChangeArrowheads="1"/>
          </p:cNvPicPr>
          <p:nvPr/>
        </p:nvPicPr>
        <p:blipFill>
          <a:blip r:embed="rId4"/>
          <a:srcRect/>
          <a:stretch>
            <a:fillRect/>
          </a:stretch>
        </p:blipFill>
        <p:spPr bwMode="auto">
          <a:xfrm>
            <a:off x="5410200" y="5867400"/>
            <a:ext cx="762000" cy="762000"/>
          </a:xfrm>
          <a:prstGeom prst="rect">
            <a:avLst/>
          </a:prstGeom>
          <a:noFill/>
          <a:ln w="9525">
            <a:noFill/>
            <a:miter lim="800000"/>
            <a:headEnd/>
            <a:tailEnd/>
          </a:ln>
        </p:spPr>
      </p:pic>
      <p:pic>
        <p:nvPicPr>
          <p:cNvPr id="55301" name="Picture 5" descr="C:\Documents and Settings\Jean Smith\Local Settings\Temporary Internet Files\Content.IE5\GPA7KTY7\MCj04247780000[1].wmf"/>
          <p:cNvPicPr>
            <a:picLocks noChangeAspect="1" noChangeArrowheads="1"/>
          </p:cNvPicPr>
          <p:nvPr/>
        </p:nvPicPr>
        <p:blipFill>
          <a:blip r:embed="rId5"/>
          <a:srcRect/>
          <a:stretch>
            <a:fillRect/>
          </a:stretch>
        </p:blipFill>
        <p:spPr bwMode="auto">
          <a:xfrm>
            <a:off x="5410200" y="4953000"/>
            <a:ext cx="862013" cy="781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nline computer.jpg"/>
          <p:cNvPicPr>
            <a:picLocks noChangeAspect="1"/>
          </p:cNvPicPr>
          <p:nvPr/>
        </p:nvPicPr>
        <p:blipFill>
          <a:blip r:embed="rId3" cstate="print">
            <a:duotone>
              <a:schemeClr val="accent5">
                <a:shade val="45000"/>
                <a:satMod val="135000"/>
              </a:schemeClr>
              <a:prstClr val="white"/>
            </a:duotone>
            <a:lum bright="5000" contrast="-1000"/>
          </a:blip>
          <a:stretch>
            <a:fillRect/>
          </a:stretch>
        </p:blipFill>
        <p:spPr>
          <a:xfrm>
            <a:off x="0" y="381000"/>
            <a:ext cx="9337203" cy="6477000"/>
          </a:xfrm>
          <a:prstGeom prst="rect">
            <a:avLst/>
          </a:prstGeom>
        </p:spPr>
      </p:pic>
      <p:sp>
        <p:nvSpPr>
          <p:cNvPr id="25602" name="Rectangle 3"/>
          <p:cNvSpPr>
            <a:spLocks noGrp="1" noChangeArrowheads="1"/>
          </p:cNvSpPr>
          <p:nvPr>
            <p:ph type="body" idx="1"/>
          </p:nvPr>
        </p:nvSpPr>
        <p:spPr>
          <a:xfrm>
            <a:off x="228600" y="0"/>
            <a:ext cx="8610600" cy="3810000"/>
          </a:xfrm>
        </p:spPr>
        <p:txBody>
          <a:bodyPr/>
          <a:lstStyle/>
          <a:p>
            <a:pPr eaLnBrk="1" hangingPunct="1">
              <a:buFontTx/>
              <a:buNone/>
              <a:defRPr/>
            </a:pPr>
            <a:r>
              <a:rPr lang="en-US" sz="4400" b="1" u="sng" dirty="0" smtClean="0">
                <a:solidFill>
                  <a:srgbClr val="660066"/>
                </a:solidFill>
              </a:rPr>
              <a:t>Strategy 4: </a:t>
            </a:r>
          </a:p>
          <a:p>
            <a:pPr eaLnBrk="1" hangingPunct="1">
              <a:buFontTx/>
              <a:buNone/>
              <a:defRPr/>
            </a:pPr>
            <a:endParaRPr lang="en-US" sz="2800" b="1" dirty="0" smtClean="0">
              <a:effectLst>
                <a:outerShdw blurRad="38100" dist="38100" dir="2700000" algn="tl">
                  <a:srgbClr val="000000">
                    <a:alpha val="43137"/>
                  </a:srgbClr>
                </a:outerShdw>
              </a:effectLst>
            </a:endParaRPr>
          </a:p>
          <a:p>
            <a:pPr eaLnBrk="1" hangingPunct="1">
              <a:buFontTx/>
              <a:buNone/>
              <a:defRPr/>
            </a:pPr>
            <a:endParaRPr lang="en-US" sz="2800" b="1" dirty="0" smtClean="0">
              <a:effectLst>
                <a:outerShdw blurRad="38100" dist="38100" dir="2700000" algn="tl">
                  <a:srgbClr val="000000">
                    <a:alpha val="43137"/>
                  </a:srgbClr>
                </a:outerShdw>
              </a:effectLst>
            </a:endParaRPr>
          </a:p>
          <a:p>
            <a:pPr eaLnBrk="1" hangingPunct="1">
              <a:buFontTx/>
              <a:buNone/>
              <a:defRPr/>
            </a:pPr>
            <a:endParaRPr lang="en-US" sz="2800" b="1" dirty="0" smtClean="0">
              <a:effectLst>
                <a:outerShdw blurRad="38100" dist="38100" dir="2700000" algn="tl">
                  <a:srgbClr val="000000">
                    <a:alpha val="43137"/>
                  </a:srgbClr>
                </a:outerShdw>
              </a:effectLst>
            </a:endParaRPr>
          </a:p>
          <a:p>
            <a:pPr eaLnBrk="1" hangingPunct="1">
              <a:buFontTx/>
              <a:buNone/>
              <a:defRPr/>
            </a:pPr>
            <a:endParaRPr lang="en-US" sz="2800" b="1" dirty="0" smtClean="0">
              <a:effectLst>
                <a:outerShdw blurRad="38100" dist="38100" dir="2700000" algn="tl">
                  <a:srgbClr val="000000">
                    <a:alpha val="43137"/>
                  </a:srgbClr>
                </a:outerShdw>
              </a:effectLst>
            </a:endParaRPr>
          </a:p>
          <a:p>
            <a:pPr eaLnBrk="1" hangingPunct="1">
              <a:buFontTx/>
              <a:buNone/>
              <a:defRPr/>
            </a:pPr>
            <a:endParaRPr lang="en-US" sz="2400" b="1" dirty="0" smtClean="0"/>
          </a:p>
          <a:p>
            <a:pPr eaLnBrk="1" hangingPunct="1">
              <a:buFontTx/>
              <a:buNone/>
              <a:defRPr/>
            </a:pPr>
            <a:r>
              <a:rPr lang="en-US" sz="2400" b="1" dirty="0" smtClean="0"/>
              <a:t>Provide </a:t>
            </a:r>
            <a:r>
              <a:rPr lang="en-US" sz="3600" b="1" dirty="0" smtClean="0"/>
              <a:t>professional  development </a:t>
            </a:r>
          </a:p>
          <a:p>
            <a:pPr eaLnBrk="1" hangingPunct="1">
              <a:buFontTx/>
              <a:buNone/>
              <a:defRPr/>
            </a:pPr>
            <a:r>
              <a:rPr lang="en-US" sz="2400" b="1" dirty="0" smtClean="0"/>
              <a:t>to enhance the capacity of a school  support </a:t>
            </a:r>
          </a:p>
          <a:p>
            <a:pPr eaLnBrk="1" hangingPunct="1">
              <a:buFontTx/>
              <a:buNone/>
              <a:defRPr/>
            </a:pPr>
            <a:r>
              <a:rPr lang="en-US" sz="2400" b="1" dirty="0" smtClean="0"/>
              <a:t>team members and other technical assistance </a:t>
            </a:r>
          </a:p>
          <a:p>
            <a:pPr eaLnBrk="1" hangingPunct="1">
              <a:buFontTx/>
              <a:buNone/>
              <a:defRPr/>
            </a:pPr>
            <a:r>
              <a:rPr lang="en-US" sz="3600" b="1" dirty="0" smtClean="0"/>
              <a:t>providers </a:t>
            </a:r>
            <a:r>
              <a:rPr lang="en-US" sz="2400" b="1" dirty="0" smtClean="0"/>
              <a:t>who are part of the Statewide </a:t>
            </a:r>
          </a:p>
          <a:p>
            <a:pPr eaLnBrk="1" hangingPunct="1">
              <a:buFontTx/>
              <a:buNone/>
              <a:defRPr/>
            </a:pPr>
            <a:r>
              <a:rPr lang="en-US" sz="2400" b="1" dirty="0" smtClean="0"/>
              <a:t>System of Support  and that is informed by</a:t>
            </a:r>
          </a:p>
          <a:p>
            <a:pPr eaLnBrk="1" hangingPunct="1">
              <a:buFontTx/>
              <a:buNone/>
              <a:defRPr/>
            </a:pPr>
            <a:r>
              <a:rPr lang="en-US" sz="2400" b="1" dirty="0" smtClean="0"/>
              <a:t>student  achievement and other  outcome-</a:t>
            </a:r>
          </a:p>
          <a:p>
            <a:pPr eaLnBrk="1" hangingPunct="1">
              <a:buFontTx/>
              <a:buNone/>
              <a:defRPr/>
            </a:pPr>
            <a:r>
              <a:rPr lang="en-US" sz="2400" b="1" dirty="0" smtClean="0"/>
              <a:t>related measures.</a:t>
            </a:r>
          </a:p>
        </p:txBody>
      </p:sp>
      <p:sp>
        <p:nvSpPr>
          <p:cNvPr id="5" name="TextBox 4"/>
          <p:cNvSpPr txBox="1"/>
          <p:nvPr/>
        </p:nvSpPr>
        <p:spPr>
          <a:xfrm>
            <a:off x="885546" y="914400"/>
            <a:ext cx="6625532" cy="2431435"/>
          </a:xfrm>
          <a:prstGeom prst="rect">
            <a:avLst/>
          </a:prstGeom>
          <a:noFill/>
          <a:ln>
            <a:noFill/>
          </a:ln>
          <a:effectLst/>
          <a:scene3d>
            <a:camera prst="orthographicFront">
              <a:rot lat="0" lon="0" rev="0"/>
            </a:camera>
            <a:lightRig rig="chilly" dir="t">
              <a:rot lat="0" lon="0" rev="18480000"/>
            </a:lightRig>
          </a:scene3d>
          <a:sp3d prstMaterial="clear">
            <a:bevelT h="63500"/>
          </a:sp3d>
        </p:spPr>
        <p:txBody>
          <a:bodyPr wrap="none">
            <a:spAutoFit/>
          </a:bodyPr>
          <a:lstStyle/>
          <a:p>
            <a:pPr algn="ctr">
              <a:defRPr/>
            </a:pPr>
            <a:r>
              <a:rPr lang="en-US" sz="4000" b="1" dirty="0">
                <a:solidFill>
                  <a:srgbClr val="660066"/>
                </a:solidFill>
                <a:effectLst>
                  <a:outerShdw blurRad="38100" dist="38100" dir="2700000" algn="tl">
                    <a:srgbClr val="000000">
                      <a:alpha val="43137"/>
                    </a:srgbClr>
                  </a:outerShdw>
                </a:effectLst>
              </a:rPr>
              <a:t>Professional Development</a:t>
            </a:r>
          </a:p>
          <a:p>
            <a:pPr algn="ctr">
              <a:defRPr/>
            </a:pPr>
            <a:r>
              <a:rPr lang="en-US" sz="4000" b="1" dirty="0">
                <a:solidFill>
                  <a:srgbClr val="660066"/>
                </a:solidFill>
                <a:effectLst>
                  <a:outerShdw blurRad="38100" dist="38100" dir="2700000" algn="tl">
                    <a:srgbClr val="000000">
                      <a:alpha val="43137"/>
                    </a:srgbClr>
                  </a:outerShdw>
                </a:effectLst>
              </a:rPr>
              <a:t>for RESPROs </a:t>
            </a:r>
          </a:p>
          <a:p>
            <a:pPr algn="ctr">
              <a:defRPr/>
            </a:pPr>
            <a:r>
              <a:rPr lang="en-US" sz="3600" i="1" dirty="0">
                <a:solidFill>
                  <a:srgbClr val="7030A0"/>
                </a:solidFill>
              </a:rPr>
              <a:t>Probably won’t be checked,</a:t>
            </a:r>
          </a:p>
          <a:p>
            <a:pPr algn="ctr">
              <a:defRPr/>
            </a:pPr>
            <a:r>
              <a:rPr lang="en-US" sz="3600" i="1" dirty="0">
                <a:solidFill>
                  <a:srgbClr val="7030A0"/>
                </a:solidFill>
              </a:rPr>
              <a:t>except by CPS</a:t>
            </a:r>
            <a:endParaRPr lang="en-US" sz="3600" i="1" dirty="0">
              <a:solidFill>
                <a:srgbClr val="7030A0"/>
              </a:solidFill>
            </a:endParaRPr>
          </a:p>
        </p:txBody>
      </p:sp>
      <p:pic>
        <p:nvPicPr>
          <p:cNvPr id="57348" name="Picture 5" descr="C:\Documents and Settings\Jean Smith\Local Settings\Temporary Internet Files\Content.IE5\GPA7KTY7\MCj04247780000[1].wmf"/>
          <p:cNvPicPr>
            <a:picLocks noChangeAspect="1" noChangeArrowheads="1"/>
          </p:cNvPicPr>
          <p:nvPr/>
        </p:nvPicPr>
        <p:blipFill>
          <a:blip r:embed="rId4"/>
          <a:srcRect/>
          <a:stretch>
            <a:fillRect/>
          </a:stretch>
        </p:blipFill>
        <p:spPr bwMode="auto">
          <a:xfrm>
            <a:off x="7696200" y="1143000"/>
            <a:ext cx="862013" cy="781050"/>
          </a:xfrm>
          <a:prstGeom prst="rect">
            <a:avLst/>
          </a:prstGeom>
          <a:noFill/>
          <a:ln w="9525">
            <a:noFill/>
            <a:miter lim="800000"/>
            <a:headEnd/>
            <a:tailEnd/>
          </a:ln>
        </p:spPr>
      </p:pic>
      <p:pic>
        <p:nvPicPr>
          <p:cNvPr id="57349" name="Picture 6" descr="C:\Documents and Settings\Jean Smith\Local Settings\Temporary Internet Files\Content.IE5\2JSTM34V\MCj04325330000[1].png"/>
          <p:cNvPicPr>
            <a:picLocks noChangeAspect="1" noChangeArrowheads="1"/>
          </p:cNvPicPr>
          <p:nvPr/>
        </p:nvPicPr>
        <p:blipFill>
          <a:blip r:embed="rId5"/>
          <a:srcRect/>
          <a:stretch>
            <a:fillRect/>
          </a:stretch>
        </p:blipFill>
        <p:spPr bwMode="auto">
          <a:xfrm>
            <a:off x="7696200" y="2514600"/>
            <a:ext cx="762000"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0">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381000" y="0"/>
            <a:ext cx="8229600" cy="5821363"/>
          </a:xfrm>
        </p:spPr>
        <p:txBody>
          <a:bodyPr/>
          <a:lstStyle/>
          <a:p>
            <a:pPr eaLnBrk="1" hangingPunct="1">
              <a:buFontTx/>
              <a:buNone/>
              <a:defRPr/>
            </a:pPr>
            <a:r>
              <a:rPr lang="en-US" sz="3600" b="1" u="sng" dirty="0" smtClean="0">
                <a:solidFill>
                  <a:srgbClr val="0000CC"/>
                </a:solidFill>
                <a:effectLst>
                  <a:outerShdw blurRad="38100" dist="38100" dir="2700000" algn="tl">
                    <a:srgbClr val="000000">
                      <a:alpha val="43137"/>
                    </a:srgbClr>
                  </a:outerShdw>
                </a:effectLst>
              </a:rPr>
              <a:t>Strategy 5: </a:t>
            </a:r>
          </a:p>
          <a:p>
            <a:pPr eaLnBrk="1" hangingPunct="1">
              <a:buFontTx/>
              <a:buNone/>
              <a:defRPr/>
            </a:pPr>
            <a:r>
              <a:rPr lang="en-US" sz="2400" dirty="0" smtClean="0"/>
              <a:t>Implement other strategies </a:t>
            </a:r>
            <a:r>
              <a:rPr lang="en-US" b="1" dirty="0" smtClean="0"/>
              <a:t>determined by the state or district</a:t>
            </a:r>
            <a:r>
              <a:rPr lang="en-US" dirty="0" smtClean="0"/>
              <a:t>, </a:t>
            </a:r>
            <a:r>
              <a:rPr lang="en-US" sz="2400" dirty="0" smtClean="0"/>
              <a:t>as appropriate, for which data indicate the strategy is likely </a:t>
            </a:r>
            <a:r>
              <a:rPr lang="en-US" b="1" dirty="0" smtClean="0"/>
              <a:t>to result in improved teaching and learning</a:t>
            </a:r>
            <a:r>
              <a:rPr lang="en-US" sz="2400" dirty="0" smtClean="0"/>
              <a:t> in schools identified for improvement, corrective action, or restructuring.</a:t>
            </a:r>
          </a:p>
        </p:txBody>
      </p:sp>
      <p:pic>
        <p:nvPicPr>
          <p:cNvPr id="59395" name="Picture 7" descr="C:\Documents and Settings\Jean Smith\Local Settings\Temporary Internet Files\Content.IE5\0JAXMH8Z\MPj04097340000[1].jpg"/>
          <p:cNvPicPr>
            <a:picLocks noChangeAspect="1" noChangeArrowheads="1"/>
          </p:cNvPicPr>
          <p:nvPr/>
        </p:nvPicPr>
        <p:blipFill>
          <a:blip r:embed="rId3"/>
          <a:srcRect/>
          <a:stretch>
            <a:fillRect/>
          </a:stretch>
        </p:blipFill>
        <p:spPr bwMode="auto">
          <a:xfrm>
            <a:off x="5410200" y="3200400"/>
            <a:ext cx="5495925" cy="3657600"/>
          </a:xfrm>
          <a:prstGeom prst="rect">
            <a:avLst/>
          </a:prstGeom>
          <a:noFill/>
          <a:ln w="9525">
            <a:solidFill>
              <a:schemeClr val="tx1"/>
            </a:solidFill>
            <a:miter lim="800000"/>
            <a:headEnd/>
            <a:tailEnd/>
          </a:ln>
        </p:spPr>
      </p:pic>
      <p:sp>
        <p:nvSpPr>
          <p:cNvPr id="5" name="TextBox 4"/>
          <p:cNvSpPr txBox="1"/>
          <p:nvPr/>
        </p:nvSpPr>
        <p:spPr>
          <a:xfrm>
            <a:off x="0" y="4026456"/>
            <a:ext cx="3429000" cy="2831544"/>
          </a:xfrm>
          <a:prstGeom prst="rect">
            <a:avLst/>
          </a:prstGeom>
          <a:noFill/>
          <a:ln>
            <a:noFill/>
          </a:ln>
          <a:effectLst/>
          <a:scene3d>
            <a:camera prst="orthographicFront">
              <a:rot lat="0" lon="0" rev="0"/>
            </a:camera>
            <a:lightRig rig="chilly" dir="t">
              <a:rot lat="0" lon="0" rev="18480000"/>
            </a:lightRig>
          </a:scene3d>
          <a:sp3d prstMaterial="clear">
            <a:bevelT h="63500"/>
          </a:sp3d>
        </p:spPr>
        <p:txBody>
          <a:bodyPr>
            <a:spAutoFit/>
          </a:bodyPr>
          <a:lstStyle/>
          <a:p>
            <a:pPr>
              <a:defRPr/>
            </a:pPr>
            <a:r>
              <a:rPr lang="en-US" sz="3200" b="1" u="sng" dirty="0"/>
              <a:t>Standardized Statewide Menu:</a:t>
            </a:r>
          </a:p>
          <a:p>
            <a:pPr>
              <a:defRPr/>
            </a:pPr>
            <a:r>
              <a:rPr lang="en-US" sz="3200" b="1" dirty="0"/>
              <a:t>SAC, SEC, PBIS, </a:t>
            </a:r>
            <a:r>
              <a:rPr lang="en-US" sz="3200" b="1" dirty="0" err="1"/>
              <a:t>RtI</a:t>
            </a:r>
            <a:r>
              <a:rPr lang="en-US" sz="3200" b="1" dirty="0"/>
              <a:t>, Data, PIT, SIP, … </a:t>
            </a:r>
          </a:p>
          <a:p>
            <a:pPr>
              <a:defRPr/>
            </a:pPr>
            <a:endParaRPr lang="en-US" dirty="0"/>
          </a:p>
        </p:txBody>
      </p:sp>
      <p:pic>
        <p:nvPicPr>
          <p:cNvPr id="59397" name="Picture 5" descr="C:\Documents and Settings\Jean Smith\Local Settings\Temporary Internet Files\Content.IE5\GPA7KTY7\MCj04247780000[1].wmf"/>
          <p:cNvPicPr>
            <a:picLocks noChangeAspect="1" noChangeArrowheads="1"/>
          </p:cNvPicPr>
          <p:nvPr/>
        </p:nvPicPr>
        <p:blipFill>
          <a:blip r:embed="rId4"/>
          <a:srcRect/>
          <a:stretch>
            <a:fillRect/>
          </a:stretch>
        </p:blipFill>
        <p:spPr bwMode="auto">
          <a:xfrm>
            <a:off x="3505200" y="4267200"/>
            <a:ext cx="862013" cy="781050"/>
          </a:xfrm>
          <a:prstGeom prst="rect">
            <a:avLst/>
          </a:prstGeom>
          <a:noFill/>
          <a:ln w="9525">
            <a:noFill/>
            <a:miter lim="800000"/>
            <a:headEnd/>
            <a:tailEnd/>
          </a:ln>
        </p:spPr>
      </p:pic>
      <p:pic>
        <p:nvPicPr>
          <p:cNvPr id="59398" name="Picture 6" descr="C:\Documents and Settings\Jean Smith\Local Settings\Temporary Internet Files\Content.IE5\2JSTM34V\MCj04325330000[1].png"/>
          <p:cNvPicPr>
            <a:picLocks noChangeAspect="1" noChangeArrowheads="1"/>
          </p:cNvPicPr>
          <p:nvPr/>
        </p:nvPicPr>
        <p:blipFill>
          <a:blip r:embed="rId5"/>
          <a:srcRect/>
          <a:stretch>
            <a:fillRect/>
          </a:stretch>
        </p:blipFill>
        <p:spPr bwMode="auto">
          <a:xfrm>
            <a:off x="3505200" y="5791200"/>
            <a:ext cx="762000" cy="76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99">
            <a:alpha val="0"/>
          </a:srgbClr>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381000" y="-304800"/>
            <a:ext cx="8229600" cy="1143000"/>
          </a:xfrm>
        </p:spPr>
        <p:txBody>
          <a:bodyPr/>
          <a:lstStyle/>
          <a:p>
            <a:r>
              <a:rPr lang="en-US" u="sng" smtClean="0"/>
              <a:t>Other </a:t>
            </a:r>
            <a:r>
              <a:rPr lang="en-US" sz="4800" b="1" u="sng" smtClean="0"/>
              <a:t>Positive</a:t>
            </a:r>
            <a:r>
              <a:rPr lang="en-US" u="sng" smtClean="0"/>
              <a:t> Outcomes</a:t>
            </a:r>
          </a:p>
        </p:txBody>
      </p:sp>
      <p:sp>
        <p:nvSpPr>
          <p:cNvPr id="61443" name="Rectangle 3"/>
          <p:cNvSpPr>
            <a:spLocks noGrp="1" noChangeArrowheads="1"/>
          </p:cNvSpPr>
          <p:nvPr>
            <p:ph type="body" idx="1"/>
          </p:nvPr>
        </p:nvSpPr>
        <p:spPr>
          <a:xfrm>
            <a:off x="381000" y="1524000"/>
            <a:ext cx="3581400" cy="533400"/>
          </a:xfrm>
        </p:spPr>
        <p:txBody>
          <a:bodyPr/>
          <a:lstStyle/>
          <a:p>
            <a:pPr>
              <a:buFontTx/>
              <a:buNone/>
            </a:pPr>
            <a:r>
              <a:rPr lang="en-US" sz="2400" smtClean="0"/>
              <a:t>B. Teacher Retention</a:t>
            </a:r>
          </a:p>
        </p:txBody>
      </p:sp>
      <p:pic>
        <p:nvPicPr>
          <p:cNvPr id="61444" name="Picture 2" descr="C:\Documents and Settings\Jean Smith\Local Settings\Temporary Internet Files\Content.IE5\0DI349A7\MCj04413220000[1].png"/>
          <p:cNvPicPr>
            <a:picLocks noChangeAspect="1" noChangeArrowheads="1"/>
          </p:cNvPicPr>
          <p:nvPr/>
        </p:nvPicPr>
        <p:blipFill>
          <a:blip r:embed="rId3"/>
          <a:srcRect/>
          <a:stretch>
            <a:fillRect/>
          </a:stretch>
        </p:blipFill>
        <p:spPr bwMode="auto">
          <a:xfrm>
            <a:off x="7543800" y="0"/>
            <a:ext cx="838200" cy="838200"/>
          </a:xfrm>
          <a:prstGeom prst="rect">
            <a:avLst/>
          </a:prstGeom>
          <a:noFill/>
          <a:ln w="9525">
            <a:noFill/>
            <a:miter lim="800000"/>
            <a:headEnd/>
            <a:tailEnd/>
          </a:ln>
        </p:spPr>
      </p:pic>
      <p:sp>
        <p:nvSpPr>
          <p:cNvPr id="61445" name="TextBox 4"/>
          <p:cNvSpPr txBox="1">
            <a:spLocks noChangeArrowheads="1"/>
          </p:cNvSpPr>
          <p:nvPr/>
        </p:nvSpPr>
        <p:spPr bwMode="auto">
          <a:xfrm>
            <a:off x="381000" y="1981200"/>
            <a:ext cx="4598988" cy="461963"/>
          </a:xfrm>
          <a:prstGeom prst="rect">
            <a:avLst/>
          </a:prstGeom>
          <a:noFill/>
          <a:ln w="9525">
            <a:noFill/>
            <a:miter lim="800000"/>
            <a:headEnd/>
            <a:tailEnd/>
          </a:ln>
        </p:spPr>
        <p:txBody>
          <a:bodyPr wrap="none">
            <a:spAutoFit/>
          </a:bodyPr>
          <a:lstStyle/>
          <a:p>
            <a:r>
              <a:rPr lang="en-US" sz="2400"/>
              <a:t>C. Improved Parent Involvement</a:t>
            </a:r>
          </a:p>
        </p:txBody>
      </p:sp>
      <p:sp>
        <p:nvSpPr>
          <p:cNvPr id="61446" name="TextBox 6"/>
          <p:cNvSpPr txBox="1">
            <a:spLocks noChangeArrowheads="1"/>
          </p:cNvSpPr>
          <p:nvPr/>
        </p:nvSpPr>
        <p:spPr bwMode="auto">
          <a:xfrm>
            <a:off x="381000" y="762000"/>
            <a:ext cx="8004175" cy="830263"/>
          </a:xfrm>
          <a:prstGeom prst="rect">
            <a:avLst/>
          </a:prstGeom>
          <a:noFill/>
          <a:ln w="9525">
            <a:noFill/>
            <a:miter lim="800000"/>
            <a:headEnd/>
            <a:tailEnd/>
          </a:ln>
        </p:spPr>
        <p:txBody>
          <a:bodyPr wrap="none">
            <a:spAutoFit/>
          </a:bodyPr>
          <a:lstStyle/>
          <a:p>
            <a:pPr marL="457200" indent="-457200">
              <a:buFontTx/>
              <a:buAutoNum type="alphaUcPeriod"/>
            </a:pPr>
            <a:r>
              <a:rPr lang="en-US" sz="2400"/>
              <a:t>Improvement by at least five percentage points in two </a:t>
            </a:r>
          </a:p>
          <a:p>
            <a:pPr marL="457200" indent="-457200"/>
            <a:r>
              <a:rPr lang="en-US" sz="2400"/>
              <a:t>      or more AYP reporting cells (ISBE)</a:t>
            </a:r>
          </a:p>
        </p:txBody>
      </p:sp>
      <p:sp>
        <p:nvSpPr>
          <p:cNvPr id="61447" name="TextBox 7"/>
          <p:cNvSpPr txBox="1">
            <a:spLocks noChangeArrowheads="1"/>
          </p:cNvSpPr>
          <p:nvPr/>
        </p:nvSpPr>
        <p:spPr bwMode="auto">
          <a:xfrm>
            <a:off x="381000" y="2514600"/>
            <a:ext cx="2212975" cy="584200"/>
          </a:xfrm>
          <a:prstGeom prst="rect">
            <a:avLst/>
          </a:prstGeom>
          <a:noFill/>
          <a:ln w="9525">
            <a:noFill/>
            <a:miter lim="800000"/>
            <a:headEnd/>
            <a:tailEnd/>
          </a:ln>
        </p:spPr>
        <p:txBody>
          <a:bodyPr wrap="none">
            <a:spAutoFit/>
          </a:bodyPr>
          <a:lstStyle/>
          <a:p>
            <a:r>
              <a:rPr lang="en-US" sz="3200" b="1">
                <a:solidFill>
                  <a:srgbClr val="C00000"/>
                </a:solidFill>
              </a:rPr>
              <a:t>D. Other…</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89" name="Picture 5" descr="C:\Documents and Settings\Jean Smith\Local Settings\Temporary Internet Files\Content.IE5\OH6VGHMB\MCj02955460000[1].wmf"/>
          <p:cNvPicPr>
            <a:picLocks noChangeAspect="1" noChangeArrowheads="1"/>
          </p:cNvPicPr>
          <p:nvPr/>
        </p:nvPicPr>
        <p:blipFill>
          <a:blip r:embed="rId3"/>
          <a:srcRect/>
          <a:stretch>
            <a:fillRect/>
          </a:stretch>
        </p:blipFill>
        <p:spPr bwMode="auto">
          <a:xfrm>
            <a:off x="457200" y="1066800"/>
            <a:ext cx="5257800" cy="5011738"/>
          </a:xfrm>
          <a:prstGeom prst="rect">
            <a:avLst/>
          </a:prstGeom>
          <a:noFill/>
          <a:ln w="9525">
            <a:noFill/>
            <a:miter lim="800000"/>
            <a:headEnd/>
            <a:tailEnd/>
          </a:ln>
        </p:spPr>
      </p:pic>
      <p:sp>
        <p:nvSpPr>
          <p:cNvPr id="63490" name="TextBox 3"/>
          <p:cNvSpPr txBox="1">
            <a:spLocks noChangeArrowheads="1"/>
          </p:cNvSpPr>
          <p:nvPr/>
        </p:nvSpPr>
        <p:spPr bwMode="auto">
          <a:xfrm>
            <a:off x="4427538" y="2514600"/>
            <a:ext cx="4716462" cy="1016000"/>
          </a:xfrm>
          <a:prstGeom prst="rect">
            <a:avLst/>
          </a:prstGeom>
          <a:noFill/>
          <a:ln w="9525">
            <a:noFill/>
            <a:miter lim="800000"/>
            <a:headEnd/>
            <a:tailEnd/>
          </a:ln>
        </p:spPr>
        <p:txBody>
          <a:bodyPr wrap="none">
            <a:spAutoFit/>
          </a:bodyPr>
          <a:lstStyle/>
          <a:p>
            <a:r>
              <a:rPr lang="en-US" sz="6000"/>
              <a:t>Next Steps…</a:t>
            </a:r>
          </a:p>
        </p:txBody>
      </p:sp>
      <p:sp>
        <p:nvSpPr>
          <p:cNvPr id="63491" name="Title 4"/>
          <p:cNvSpPr>
            <a:spLocks noGrp="1"/>
          </p:cNvSpPr>
          <p:nvPr>
            <p:ph type="title"/>
          </p:nvPr>
        </p:nvSpPr>
        <p:spPr/>
        <p:txBody>
          <a:bodyPr/>
          <a:lstStyle/>
          <a:p>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endParaRPr lang="en-US" smtClean="0"/>
          </a:p>
        </p:txBody>
      </p:sp>
      <p:pic>
        <p:nvPicPr>
          <p:cNvPr id="65539" name="Content Placeholder 3" descr="thumbs_up.jpg"/>
          <p:cNvPicPr>
            <a:picLocks noGrp="1" noChangeAspect="1"/>
          </p:cNvPicPr>
          <p:nvPr>
            <p:ph idx="1"/>
          </p:nvPr>
        </p:nvPicPr>
        <p:blipFill>
          <a:blip r:embed="rId3"/>
          <a:srcRect/>
          <a:stretch>
            <a:fillRect/>
          </a:stretch>
        </p:blipFill>
        <p:spPr>
          <a:xfrm>
            <a:off x="0" y="304800"/>
            <a:ext cx="9186863" cy="6096000"/>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p:txBody>
          <a:bodyPr/>
          <a:lstStyle/>
          <a:p>
            <a:endParaRPr lang="en-US" smtClean="0"/>
          </a:p>
        </p:txBody>
      </p:sp>
      <p:pic>
        <p:nvPicPr>
          <p:cNvPr id="67586" name="Content Placeholder 3" descr="iStock_000007908879XSmall.jpg"/>
          <p:cNvPicPr>
            <a:picLocks noGrp="1" noChangeAspect="1"/>
          </p:cNvPicPr>
          <p:nvPr>
            <p:ph idx="1"/>
          </p:nvPr>
        </p:nvPicPr>
        <p:blipFill>
          <a:blip r:embed="rId3"/>
          <a:srcRect/>
          <a:stretch>
            <a:fillRect/>
          </a:stretch>
        </p:blipFill>
        <p:spPr>
          <a:xfrm>
            <a:off x="0" y="0"/>
            <a:ext cx="9144000" cy="70786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3D4C4D"/>
            </a:gs>
            <a:gs pos="50000">
              <a:schemeClr val="accent1">
                <a:shade val="67500"/>
                <a:satMod val="115000"/>
              </a:schemeClr>
            </a:gs>
            <a:gs pos="100000">
              <a:schemeClr val="accent1">
                <a:shade val="100000"/>
                <a:satMod val="11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6146" name="Rectangle 4"/>
          <p:cNvSpPr>
            <a:spLocks noGrp="1" noChangeArrowheads="1"/>
          </p:cNvSpPr>
          <p:nvPr>
            <p:ph type="title"/>
          </p:nvPr>
        </p:nvSpPr>
        <p:spPr>
          <a:xfrm>
            <a:off x="457200" y="152400"/>
            <a:ext cx="8229600" cy="1143000"/>
          </a:xfrm>
          <a:prstGeom prst="bevel">
            <a:avLst/>
          </a:prstGeom>
          <a:ln w="76200"/>
        </p:spPr>
        <p:txBody>
          <a:bodyPr/>
          <a:lstStyle/>
          <a:p>
            <a:pPr eaLnBrk="1" hangingPunct="1">
              <a:defRPr/>
            </a:pPr>
            <a:r>
              <a:rPr lang="en-US" u="sng" dirty="0" smtClean="0">
                <a:solidFill>
                  <a:schemeClr val="bg1"/>
                </a:solidFill>
                <a:effectLst>
                  <a:outerShdw blurRad="38100" dist="38100" dir="2700000" algn="tl">
                    <a:srgbClr val="000000">
                      <a:alpha val="43137"/>
                    </a:srgbClr>
                  </a:outerShdw>
                </a:effectLst>
              </a:rPr>
              <a:t>Agenda</a:t>
            </a:r>
          </a:p>
        </p:txBody>
      </p:sp>
      <p:sp>
        <p:nvSpPr>
          <p:cNvPr id="6147" name="Rectangle 5"/>
          <p:cNvSpPr>
            <a:spLocks noGrp="1" noChangeArrowheads="1"/>
          </p:cNvSpPr>
          <p:nvPr>
            <p:ph type="body" sz="half" idx="1"/>
          </p:nvPr>
        </p:nvSpPr>
        <p:spPr>
          <a:xfrm>
            <a:off x="533400" y="1295400"/>
            <a:ext cx="7086600" cy="4525963"/>
          </a:xfrm>
        </p:spPr>
        <p:txBody>
          <a:bodyPr/>
          <a:lstStyle/>
          <a:p>
            <a:pPr marL="533400" indent="-533400" eaLnBrk="1" hangingPunct="1">
              <a:buFontTx/>
              <a:buAutoNum type="arabicPeriod"/>
              <a:defRPr/>
            </a:pPr>
            <a:r>
              <a:rPr lang="en-US" dirty="0" smtClean="0">
                <a:solidFill>
                  <a:schemeClr val="bg1"/>
                </a:solidFill>
                <a:effectLst>
                  <a:outerShdw blurRad="38100" dist="38100" dir="2700000" algn="tl">
                    <a:srgbClr val="000000">
                      <a:alpha val="43137"/>
                    </a:srgbClr>
                  </a:outerShdw>
                </a:effectLst>
              </a:rPr>
              <a:t>Intro/Directions/Purposes</a:t>
            </a:r>
          </a:p>
          <a:p>
            <a:pPr marL="533400" indent="-533400" eaLnBrk="1" hangingPunct="1">
              <a:buFontTx/>
              <a:buAutoNum type="arabicPeriod"/>
              <a:defRPr/>
            </a:pPr>
            <a:r>
              <a:rPr lang="en-US" dirty="0" smtClean="0">
                <a:solidFill>
                  <a:schemeClr val="bg1"/>
                </a:solidFill>
                <a:effectLst>
                  <a:outerShdw blurRad="38100" dist="38100" dir="2700000" algn="tl">
                    <a:srgbClr val="000000">
                      <a:alpha val="43137"/>
                    </a:srgbClr>
                  </a:outerShdw>
                </a:effectLst>
              </a:rPr>
              <a:t>Showcase Schools</a:t>
            </a:r>
          </a:p>
          <a:p>
            <a:pPr marL="533400" indent="-533400" eaLnBrk="1" hangingPunct="1">
              <a:buFontTx/>
              <a:buAutoNum type="arabicPeriod"/>
              <a:defRPr/>
            </a:pPr>
            <a:r>
              <a:rPr lang="en-US" dirty="0" smtClean="0">
                <a:solidFill>
                  <a:schemeClr val="bg1"/>
                </a:solidFill>
                <a:effectLst>
                  <a:outerShdw blurRad="38100" dist="38100" dir="2700000" algn="tl">
                    <a:srgbClr val="000000">
                      <a:alpha val="43137"/>
                    </a:srgbClr>
                  </a:outerShdw>
                </a:effectLst>
              </a:rPr>
              <a:t>Intensity</a:t>
            </a:r>
          </a:p>
          <a:p>
            <a:pPr marL="533400" indent="-533400" eaLnBrk="1" hangingPunct="1">
              <a:buFontTx/>
              <a:buAutoNum type="arabicPeriod"/>
              <a:defRPr/>
            </a:pPr>
            <a:r>
              <a:rPr lang="en-US" dirty="0" smtClean="0">
                <a:solidFill>
                  <a:schemeClr val="bg1"/>
                </a:solidFill>
                <a:effectLst>
                  <a:outerShdw blurRad="38100" dist="38100" dir="2700000" algn="tl">
                    <a:srgbClr val="000000">
                      <a:alpha val="43137"/>
                    </a:srgbClr>
                  </a:outerShdw>
                </a:effectLst>
              </a:rPr>
              <a:t>Services</a:t>
            </a:r>
          </a:p>
          <a:p>
            <a:pPr marL="533400" indent="-533400" eaLnBrk="1" hangingPunct="1">
              <a:buFontTx/>
              <a:buAutoNum type="arabicPeriod"/>
              <a:defRPr/>
            </a:pPr>
            <a:r>
              <a:rPr lang="en-US" dirty="0" smtClean="0">
                <a:solidFill>
                  <a:schemeClr val="bg1"/>
                </a:solidFill>
                <a:effectLst>
                  <a:outerShdw blurRad="38100" dist="38100" dir="2700000" algn="tl">
                    <a:srgbClr val="000000">
                      <a:alpha val="43137"/>
                    </a:srgbClr>
                  </a:outerShdw>
                </a:effectLst>
              </a:rPr>
              <a:t>Strategies</a:t>
            </a:r>
          </a:p>
          <a:p>
            <a:pPr marL="533400" indent="-533400" eaLnBrk="1" hangingPunct="1">
              <a:buFontTx/>
              <a:buAutoNum type="arabicPeriod"/>
              <a:defRPr/>
            </a:pPr>
            <a:r>
              <a:rPr lang="en-US" dirty="0" smtClean="0">
                <a:solidFill>
                  <a:schemeClr val="bg1"/>
                </a:solidFill>
                <a:effectLst>
                  <a:outerShdw blurRad="38100" dist="38100" dir="2700000" algn="tl">
                    <a:srgbClr val="000000">
                      <a:alpha val="43137"/>
                    </a:srgbClr>
                  </a:outerShdw>
                </a:effectLst>
              </a:rPr>
              <a:t>Outcomes</a:t>
            </a:r>
          </a:p>
          <a:p>
            <a:pPr marL="533400" indent="-533400" eaLnBrk="1" hangingPunct="1">
              <a:buFontTx/>
              <a:buAutoNum type="arabicPeriod"/>
              <a:defRPr/>
            </a:pPr>
            <a:r>
              <a:rPr lang="en-US" dirty="0" smtClean="0">
                <a:solidFill>
                  <a:schemeClr val="bg1"/>
                </a:solidFill>
                <a:effectLst>
                  <a:outerShdw blurRad="38100" dist="38100" dir="2700000" algn="tl">
                    <a:srgbClr val="000000">
                      <a:alpha val="43137"/>
                    </a:srgbClr>
                  </a:outerShdw>
                </a:effectLst>
              </a:rPr>
              <a:t>Review </a:t>
            </a:r>
          </a:p>
          <a:p>
            <a:pPr marL="533400" indent="-533400" eaLnBrk="1" hangingPunct="1">
              <a:buFontTx/>
              <a:buAutoNum type="arabicPeriod"/>
              <a:defRPr/>
            </a:pPr>
            <a:r>
              <a:rPr lang="en-US" dirty="0" smtClean="0">
                <a:solidFill>
                  <a:schemeClr val="bg1"/>
                </a:solidFill>
                <a:effectLst>
                  <a:outerShdw blurRad="38100" dist="38100" dir="2700000" algn="tl">
                    <a:srgbClr val="000000">
                      <a:alpha val="43137"/>
                    </a:srgbClr>
                  </a:outerShdw>
                </a:effectLst>
              </a:rPr>
              <a:t>Next Steps</a:t>
            </a:r>
            <a:r>
              <a:rPr lang="en-US" dirty="0" smtClean="0"/>
              <a:t>	</a:t>
            </a:r>
          </a:p>
        </p:txBody>
      </p:sp>
      <p:pic>
        <p:nvPicPr>
          <p:cNvPr id="18436" name="Picture 7" descr="C:\Documents and Settings\Jean Smith\Local Settings\Temporary Internet Files\Content.IE5\2JSTM34V\MCj04349290000[1].png"/>
          <p:cNvPicPr>
            <a:picLocks noChangeAspect="1" noChangeArrowheads="1"/>
          </p:cNvPicPr>
          <p:nvPr/>
        </p:nvPicPr>
        <p:blipFill>
          <a:blip r:embed="rId3"/>
          <a:srcRect/>
          <a:stretch>
            <a:fillRect/>
          </a:stretch>
        </p:blipFill>
        <p:spPr bwMode="auto">
          <a:xfrm>
            <a:off x="5638800" y="3505200"/>
            <a:ext cx="3048000"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6" descr="C:\Documents and Settings\Jean Smith\Local Settings\Temporary Internet Files\Content.IE5\0HQHO5IR\MCj04413600000[1].png"/>
          <p:cNvPicPr>
            <a:picLocks noChangeAspect="1" noChangeArrowheads="1"/>
          </p:cNvPicPr>
          <p:nvPr/>
        </p:nvPicPr>
        <p:blipFill>
          <a:blip r:embed="rId3"/>
          <a:srcRect/>
          <a:stretch>
            <a:fillRect/>
          </a:stretch>
        </p:blipFill>
        <p:spPr bwMode="auto">
          <a:xfrm rot="826318">
            <a:off x="-374650" y="82550"/>
            <a:ext cx="2968625" cy="2968625"/>
          </a:xfrm>
          <a:prstGeom prst="rect">
            <a:avLst/>
          </a:prstGeom>
          <a:noFill/>
          <a:ln w="9525">
            <a:noFill/>
            <a:miter lim="800000"/>
            <a:headEnd/>
            <a:tailEnd/>
          </a:ln>
        </p:spPr>
      </p:pic>
      <p:pic>
        <p:nvPicPr>
          <p:cNvPr id="20482" name="Picture 7" descr="C:\Documents and Settings\Jean Smith\Local Settings\Temporary Internet Files\Content.IE5\GXEBOXYR\MCj04413610000[1].png"/>
          <p:cNvPicPr>
            <a:picLocks noChangeAspect="1" noChangeArrowheads="1"/>
          </p:cNvPicPr>
          <p:nvPr/>
        </p:nvPicPr>
        <p:blipFill>
          <a:blip r:embed="rId4"/>
          <a:srcRect/>
          <a:stretch>
            <a:fillRect/>
          </a:stretch>
        </p:blipFill>
        <p:spPr bwMode="auto">
          <a:xfrm rot="-979817">
            <a:off x="6496050" y="95250"/>
            <a:ext cx="2693988" cy="2693988"/>
          </a:xfrm>
          <a:prstGeom prst="rect">
            <a:avLst/>
          </a:prstGeom>
          <a:noFill/>
          <a:ln w="9525">
            <a:noFill/>
            <a:miter lim="800000"/>
            <a:headEnd/>
            <a:tailEnd/>
          </a:ln>
        </p:spPr>
      </p:pic>
      <p:pic>
        <p:nvPicPr>
          <p:cNvPr id="20483" name="Picture 5" descr="C:\Documents and Settings\Jean Smith\Local Settings\Temporary Internet Files\Content.IE5\0JAXMH8Z\MCj04413550000[1].png"/>
          <p:cNvPicPr>
            <a:picLocks noChangeAspect="1" noChangeArrowheads="1"/>
          </p:cNvPicPr>
          <p:nvPr/>
        </p:nvPicPr>
        <p:blipFill>
          <a:blip r:embed="rId5"/>
          <a:srcRect/>
          <a:stretch>
            <a:fillRect/>
          </a:stretch>
        </p:blipFill>
        <p:spPr bwMode="auto">
          <a:xfrm>
            <a:off x="1752600" y="1752600"/>
            <a:ext cx="2590800" cy="2590800"/>
          </a:xfrm>
          <a:prstGeom prst="rect">
            <a:avLst/>
          </a:prstGeom>
          <a:noFill/>
          <a:ln w="9525">
            <a:noFill/>
            <a:miter lim="800000"/>
            <a:headEnd/>
            <a:tailEnd/>
          </a:ln>
        </p:spPr>
      </p:pic>
      <p:sp>
        <p:nvSpPr>
          <p:cNvPr id="4" name="Rectangle 3"/>
          <p:cNvSpPr/>
          <p:nvPr/>
        </p:nvSpPr>
        <p:spPr>
          <a:xfrm>
            <a:off x="1524000" y="0"/>
            <a:ext cx="6455613" cy="923330"/>
          </a:xfrm>
          <a:prstGeom prst="rect">
            <a:avLst/>
          </a:prstGeom>
          <a:noFill/>
        </p:spPr>
        <p:txBody>
          <a:bodyPr wrap="none">
            <a:spAutoFit/>
          </a:bodyPr>
          <a:lstStyle/>
          <a:p>
            <a:pPr algn="ctr">
              <a:defRPr/>
            </a:pPr>
            <a:r>
              <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Showcase Schools</a:t>
            </a:r>
            <a:endParaRPr lang="en-US" sz="5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20485" name="Picture 8" descr="C:\Documents and Settings\Jean Smith\Local Settings\Temporary Internet Files\Content.IE5\GPA7KTY7\MCj04413590000[1].png"/>
          <p:cNvPicPr>
            <a:picLocks noChangeAspect="1" noChangeArrowheads="1"/>
          </p:cNvPicPr>
          <p:nvPr/>
        </p:nvPicPr>
        <p:blipFill>
          <a:blip r:embed="rId6"/>
          <a:srcRect/>
          <a:stretch>
            <a:fillRect/>
          </a:stretch>
        </p:blipFill>
        <p:spPr bwMode="auto">
          <a:xfrm rot="-524481">
            <a:off x="6510338" y="2014538"/>
            <a:ext cx="2651125" cy="2651125"/>
          </a:xfrm>
          <a:prstGeom prst="rect">
            <a:avLst/>
          </a:prstGeom>
          <a:noFill/>
          <a:ln w="9525">
            <a:noFill/>
            <a:miter lim="800000"/>
            <a:headEnd/>
            <a:tailEnd/>
          </a:ln>
        </p:spPr>
      </p:pic>
      <p:pic>
        <p:nvPicPr>
          <p:cNvPr id="20486" name="Picture 10" descr="C:\Documents and Settings\Jean Smith\Local Settings\Temporary Internet Files\Content.IE5\QNWT6PGV\MCj04413570000[1].png"/>
          <p:cNvPicPr>
            <a:picLocks noChangeAspect="1" noChangeArrowheads="1"/>
          </p:cNvPicPr>
          <p:nvPr/>
        </p:nvPicPr>
        <p:blipFill>
          <a:blip r:embed="rId7"/>
          <a:srcRect/>
          <a:stretch>
            <a:fillRect/>
          </a:stretch>
        </p:blipFill>
        <p:spPr bwMode="auto">
          <a:xfrm>
            <a:off x="2514600" y="4038600"/>
            <a:ext cx="2819400" cy="2819400"/>
          </a:xfrm>
          <a:prstGeom prst="rect">
            <a:avLst/>
          </a:prstGeom>
          <a:noFill/>
          <a:ln w="9525">
            <a:noFill/>
            <a:miter lim="800000"/>
            <a:headEnd/>
            <a:tailEnd/>
          </a:ln>
        </p:spPr>
      </p:pic>
      <p:pic>
        <p:nvPicPr>
          <p:cNvPr id="20487" name="Picture 12" descr="C:\Documents and Settings\Jean Smith\Local Settings\Temporary Internet Files\Content.IE5\0JAXMH8Z\MCj04413560000[1].png"/>
          <p:cNvPicPr>
            <a:picLocks noChangeAspect="1" noChangeArrowheads="1"/>
          </p:cNvPicPr>
          <p:nvPr/>
        </p:nvPicPr>
        <p:blipFill>
          <a:blip r:embed="rId8"/>
          <a:srcRect/>
          <a:stretch>
            <a:fillRect/>
          </a:stretch>
        </p:blipFill>
        <p:spPr bwMode="auto">
          <a:xfrm>
            <a:off x="4191000" y="2514600"/>
            <a:ext cx="3276600" cy="3276600"/>
          </a:xfrm>
          <a:prstGeom prst="rect">
            <a:avLst/>
          </a:prstGeom>
          <a:noFill/>
          <a:ln w="9525">
            <a:noFill/>
            <a:miter lim="800000"/>
            <a:headEnd/>
            <a:tailEnd/>
          </a:ln>
        </p:spPr>
      </p:pic>
      <p:pic>
        <p:nvPicPr>
          <p:cNvPr id="20488" name="Picture 4" descr="C:\Documents and Settings\Jean Smith\Local Settings\Temporary Internet Files\Content.IE5\QNWT6PGV\MCj04413580000[1].png"/>
          <p:cNvPicPr>
            <a:picLocks noChangeAspect="1" noChangeArrowheads="1"/>
          </p:cNvPicPr>
          <p:nvPr/>
        </p:nvPicPr>
        <p:blipFill>
          <a:blip r:embed="rId9"/>
          <a:srcRect/>
          <a:stretch>
            <a:fillRect/>
          </a:stretch>
        </p:blipFill>
        <p:spPr bwMode="auto">
          <a:xfrm>
            <a:off x="0" y="4038600"/>
            <a:ext cx="2819400" cy="2819400"/>
          </a:xfrm>
          <a:prstGeom prst="rect">
            <a:avLst/>
          </a:prstGeom>
          <a:noFill/>
          <a:ln w="9525">
            <a:noFill/>
            <a:miter lim="800000"/>
            <a:headEnd/>
            <a:tailEnd/>
          </a:ln>
        </p:spPr>
      </p:pic>
      <p:pic>
        <p:nvPicPr>
          <p:cNvPr id="20489" name="Picture 9" descr="C:\Documents and Settings\Jean Smith\Local Settings\Temporary Internet Files\Content.IE5\KH2F01MZ\MCj04413530000[1].png"/>
          <p:cNvPicPr>
            <a:picLocks noChangeAspect="1" noChangeArrowheads="1"/>
          </p:cNvPicPr>
          <p:nvPr/>
        </p:nvPicPr>
        <p:blipFill>
          <a:blip r:embed="rId10"/>
          <a:srcRect/>
          <a:stretch>
            <a:fillRect/>
          </a:stretch>
        </p:blipFill>
        <p:spPr bwMode="auto">
          <a:xfrm>
            <a:off x="3810000" y="838200"/>
            <a:ext cx="2209800" cy="2209800"/>
          </a:xfrm>
          <a:prstGeom prst="rect">
            <a:avLst/>
          </a:prstGeom>
          <a:noFill/>
          <a:ln w="9525">
            <a:noFill/>
            <a:miter lim="800000"/>
            <a:headEnd/>
            <a:tailEnd/>
          </a:ln>
        </p:spPr>
      </p:pic>
      <p:pic>
        <p:nvPicPr>
          <p:cNvPr id="20490" name="Picture 13" descr="C:\Documents and Settings\Jean Smith\Local Settings\Temporary Internet Files\Content.IE5\0HQHO5IR\MCj04413620000[1].png"/>
          <p:cNvPicPr>
            <a:picLocks noChangeAspect="1" noChangeArrowheads="1"/>
          </p:cNvPicPr>
          <p:nvPr/>
        </p:nvPicPr>
        <p:blipFill>
          <a:blip r:embed="rId11"/>
          <a:srcRect/>
          <a:stretch>
            <a:fillRect/>
          </a:stretch>
        </p:blipFill>
        <p:spPr bwMode="auto">
          <a:xfrm rot="1758500">
            <a:off x="6396038" y="4049713"/>
            <a:ext cx="2933700" cy="29321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p:cNvPicPr>
            <a:picLocks noChangeAspect="1" noChangeArrowheads="1"/>
          </p:cNvPicPr>
          <p:nvPr/>
        </p:nvPicPr>
        <p:blipFill>
          <a:blip r:embed="rId3"/>
          <a:srcRect/>
          <a:stretch>
            <a:fillRect/>
          </a:stretch>
        </p:blipFill>
        <p:spPr bwMode="auto">
          <a:xfrm>
            <a:off x="304800" y="1219200"/>
            <a:ext cx="8382000" cy="3886200"/>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p:nvPr/>
        </p:nvGraphicFramePr>
        <p:xfrm>
          <a:off x="0" y="0"/>
          <a:ext cx="9144000" cy="685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Content Placeholder 3" descr="Call+Center+Operator.jpg"/>
          <p:cNvPicPr>
            <a:picLocks noGrp="1" noChangeAspect="1"/>
          </p:cNvPicPr>
          <p:nvPr>
            <p:ph idx="1"/>
          </p:nvPr>
        </p:nvPicPr>
        <p:blipFill>
          <a:blip r:embed="rId3"/>
          <a:srcRect/>
          <a:stretch>
            <a:fillRect/>
          </a:stretch>
        </p:blipFill>
        <p:spPr>
          <a:xfrm>
            <a:off x="6934200" y="990600"/>
            <a:ext cx="1595438" cy="2163763"/>
          </a:xfrm>
        </p:spPr>
      </p:pic>
      <p:sp>
        <p:nvSpPr>
          <p:cNvPr id="2" name="Title 1"/>
          <p:cNvSpPr>
            <a:spLocks noGrp="1"/>
          </p:cNvSpPr>
          <p:nvPr>
            <p:ph type="title"/>
          </p:nvPr>
        </p:nvSpPr>
        <p: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dk1"/>
          </a:fillRef>
          <a:effectRef idx="1">
            <a:schemeClr val="dk1"/>
          </a:effectRef>
          <a:fontRef idx="minor">
            <a:schemeClr val="lt1"/>
          </a:fontRef>
        </p:style>
        <p:txBody>
          <a:bodyPr/>
          <a:lstStyle/>
          <a:p>
            <a:pPr>
              <a:defRPr/>
            </a:pPr>
            <a:r>
              <a:rPr lang="en-US" dirty="0" smtClean="0"/>
              <a:t>Webinar Technical Info</a:t>
            </a:r>
            <a:endParaRPr lang="en-US" dirty="0"/>
          </a:p>
        </p:txBody>
      </p:sp>
      <p:sp>
        <p:nvSpPr>
          <p:cNvPr id="6" name="TextBox 5"/>
          <p:cNvSpPr txBox="1"/>
          <p:nvPr/>
        </p:nvSpPr>
        <p:spPr>
          <a:xfrm>
            <a:off x="609600" y="1752600"/>
            <a:ext cx="6050913" cy="954107"/>
          </a:xfrm>
          <a:prstGeom prst="rect">
            <a:avLst/>
          </a:prstGeom>
          <a:solidFill>
            <a:srgbClr val="CC99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spAutoFit/>
          </a:bodyPr>
          <a:lstStyle/>
          <a:p>
            <a:pPr>
              <a:defRPr/>
            </a:pPr>
            <a:r>
              <a:rPr lang="en-US" sz="2800" u="sng" dirty="0"/>
              <a:t>Must use PC</a:t>
            </a:r>
            <a:r>
              <a:rPr lang="en-US" sz="2800" dirty="0"/>
              <a:t>     MAC does not work</a:t>
            </a:r>
          </a:p>
          <a:p>
            <a:pPr>
              <a:defRPr/>
            </a:pPr>
            <a:r>
              <a:rPr lang="en-US" sz="2800" dirty="0"/>
              <a:t>                           as a Presenter</a:t>
            </a:r>
            <a:endParaRPr lang="en-US" sz="2800" dirty="0"/>
          </a:p>
        </p:txBody>
      </p:sp>
      <p:sp>
        <p:nvSpPr>
          <p:cNvPr id="7" name="TextBox 6"/>
          <p:cNvSpPr txBox="1"/>
          <p:nvPr/>
        </p:nvSpPr>
        <p:spPr>
          <a:xfrm>
            <a:off x="609600" y="3200400"/>
            <a:ext cx="8182048" cy="1384995"/>
          </a:xfrm>
          <a:prstGeom prst="rect">
            <a:avLst/>
          </a:prstGeom>
          <a:solidFill>
            <a:srgbClr val="92D05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a:spAutoFit/>
          </a:bodyPr>
          <a:lstStyle/>
          <a:p>
            <a:pPr>
              <a:defRPr/>
            </a:pPr>
            <a:r>
              <a:rPr lang="en-US" sz="2800" dirty="0"/>
              <a:t>Single Presenter – Use headset</a:t>
            </a:r>
          </a:p>
          <a:p>
            <a:pPr>
              <a:defRPr/>
            </a:pPr>
            <a:r>
              <a:rPr lang="en-US" sz="2800" dirty="0"/>
              <a:t>Multiple Presenters – Use microphone &amp; speakers</a:t>
            </a:r>
          </a:p>
          <a:p>
            <a:pPr>
              <a:defRPr/>
            </a:pPr>
            <a:r>
              <a:rPr lang="en-US" sz="2800" dirty="0"/>
              <a:t>                                 OR conference  phone</a:t>
            </a:r>
            <a:endParaRPr lang="en-US" sz="2800" dirty="0"/>
          </a:p>
        </p:txBody>
      </p:sp>
      <p:sp>
        <p:nvSpPr>
          <p:cNvPr id="8" name="TextBox 7"/>
          <p:cNvSpPr txBox="1"/>
          <p:nvPr/>
        </p:nvSpPr>
        <p:spPr>
          <a:xfrm>
            <a:off x="609600" y="4953000"/>
            <a:ext cx="8153400" cy="1661993"/>
          </a:xfrm>
          <a:prstGeom prst="rect">
            <a:avLst/>
          </a:prstGeom>
          <a:solidFill>
            <a:srgbClr val="CC99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spAutoFit/>
          </a:bodyPr>
          <a:lstStyle/>
          <a:p>
            <a:pPr>
              <a:defRPr/>
            </a:pPr>
            <a:r>
              <a:rPr lang="en-US" sz="2800" dirty="0"/>
              <a:t>Recording Time – Will be arranged based on  </a:t>
            </a:r>
          </a:p>
          <a:p>
            <a:pPr>
              <a:defRPr/>
            </a:pPr>
            <a:r>
              <a:rPr lang="en-US" sz="2800" dirty="0"/>
              <a:t>                   school’s timeframe – allow at least </a:t>
            </a:r>
          </a:p>
          <a:p>
            <a:pPr>
              <a:defRPr/>
            </a:pPr>
            <a:r>
              <a:rPr lang="en-US" sz="2800" dirty="0"/>
              <a:t>		1 hour  to practice &amp; record</a:t>
            </a:r>
          </a:p>
          <a:p>
            <a:pPr>
              <a:defRPr/>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3">
            <a:schemeClr val="lt1"/>
          </a:lnRef>
          <a:fillRef idx="1">
            <a:schemeClr val="accent4"/>
          </a:fillRef>
          <a:effectRef idx="1">
            <a:schemeClr val="accent4"/>
          </a:effectRef>
          <a:fontRef idx="minor">
            <a:schemeClr val="lt1"/>
          </a:fontRef>
        </p:style>
        <p:txBody>
          <a:bodyPr/>
          <a:lstStyle/>
          <a:p>
            <a:pPr>
              <a:defRPr/>
            </a:pPr>
            <a:r>
              <a:rPr lang="en-US" dirty="0" smtClean="0"/>
              <a:t>Webinar Info</a:t>
            </a:r>
            <a:endParaRPr lang="en-US" dirty="0"/>
          </a:p>
        </p:txBody>
      </p:sp>
      <p:pic>
        <p:nvPicPr>
          <p:cNvPr id="4" name="Content Placeholder 3" descr="Creative+Workgroup+Meeting.jpg"/>
          <p:cNvPicPr>
            <a:picLocks noGrp="1" noChangeAspect="1"/>
          </p:cNvPicPr>
          <p:nvPr>
            <p:ph idx="1"/>
          </p:nvPr>
        </p:nvPicPr>
        <p:blipFill>
          <a:blip r:embed="rId3" cstate="print"/>
          <a:stretch>
            <a:fillRect/>
          </a:stretch>
        </p:blipFill>
        <p:spPr>
          <a:xfrm>
            <a:off x="6934200" y="3581400"/>
            <a:ext cx="1825943" cy="2743200"/>
          </a:xfrm>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5" name="TextBox 4"/>
          <p:cNvSpPr txBox="1"/>
          <p:nvPr/>
        </p:nvSpPr>
        <p:spPr>
          <a:xfrm>
            <a:off x="381000" y="1600200"/>
            <a:ext cx="8458200" cy="523220"/>
          </a:xfrm>
          <a:prstGeom prst="rect">
            <a:avLst/>
          </a:prstGeom>
          <a:solidFill>
            <a:srgbClr val="92D05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spAutoFit/>
          </a:bodyPr>
          <a:lstStyle/>
          <a:p>
            <a:pPr>
              <a:defRPr/>
            </a:pPr>
            <a:r>
              <a:rPr lang="en-US" sz="2800" dirty="0"/>
              <a:t>Record 1 per month, except January 2 per month</a:t>
            </a:r>
            <a:endParaRPr lang="en-US" sz="2800" dirty="0"/>
          </a:p>
        </p:txBody>
      </p:sp>
      <p:sp>
        <p:nvSpPr>
          <p:cNvPr id="6" name="TextBox 5"/>
          <p:cNvSpPr txBox="1"/>
          <p:nvPr/>
        </p:nvSpPr>
        <p:spPr>
          <a:xfrm>
            <a:off x="381000" y="5257800"/>
            <a:ext cx="6248400" cy="1384995"/>
          </a:xfrm>
          <a:prstGeom prst="rect">
            <a:avLst/>
          </a:prstGeom>
          <a:solidFill>
            <a:srgbClr val="CC99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spAutoFit/>
          </a:bodyPr>
          <a:lstStyle/>
          <a:p>
            <a:pPr>
              <a:defRPr/>
            </a:pPr>
            <a:r>
              <a:rPr lang="en-US" sz="2800" dirty="0"/>
              <a:t>Handouts – Provide a handout for  </a:t>
            </a:r>
          </a:p>
          <a:p>
            <a:pPr>
              <a:defRPr/>
            </a:pPr>
            <a:r>
              <a:rPr lang="en-US" sz="2800" dirty="0"/>
              <a:t>	administrators and teachers to </a:t>
            </a:r>
            <a:br>
              <a:rPr lang="en-US" sz="2800" dirty="0"/>
            </a:br>
            <a:r>
              <a:rPr lang="en-US" sz="2800" dirty="0"/>
              <a:t>	use with webinar</a:t>
            </a:r>
            <a:endParaRPr lang="en-US" sz="2800" dirty="0"/>
          </a:p>
        </p:txBody>
      </p:sp>
      <p:sp>
        <p:nvSpPr>
          <p:cNvPr id="7" name="TextBox 6"/>
          <p:cNvSpPr txBox="1"/>
          <p:nvPr/>
        </p:nvSpPr>
        <p:spPr>
          <a:xfrm>
            <a:off x="381000" y="3200400"/>
            <a:ext cx="6248400" cy="1815882"/>
          </a:xfrm>
          <a:prstGeom prst="rect">
            <a:avLst/>
          </a:prstGeom>
          <a:solidFill>
            <a:srgbClr val="92D05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spAutoFit/>
          </a:bodyPr>
          <a:lstStyle/>
          <a:p>
            <a:pPr>
              <a:defRPr/>
            </a:pPr>
            <a:r>
              <a:rPr lang="en-US" sz="2800" dirty="0"/>
              <a:t>Power Point  - Include the following:</a:t>
            </a:r>
          </a:p>
          <a:p>
            <a:pPr lvl="1">
              <a:buFont typeface="Wingdings" pitchFamily="2" charset="2"/>
              <a:buChar char="v"/>
              <a:defRPr/>
            </a:pPr>
            <a:r>
              <a:rPr lang="en-US" sz="2800" dirty="0"/>
              <a:t>Title Slide</a:t>
            </a:r>
          </a:p>
          <a:p>
            <a:pPr lvl="1">
              <a:buFont typeface="Wingdings" pitchFamily="2" charset="2"/>
              <a:buChar char="v"/>
              <a:defRPr/>
            </a:pPr>
            <a:r>
              <a:rPr lang="en-US" sz="2800" dirty="0"/>
              <a:t> Names and Title of Presenters</a:t>
            </a:r>
          </a:p>
          <a:p>
            <a:pPr lvl="1">
              <a:buFont typeface="Wingdings" pitchFamily="2" charset="2"/>
              <a:buChar char="v"/>
              <a:defRPr/>
            </a:pPr>
            <a:r>
              <a:rPr lang="en-US" sz="2800" dirty="0"/>
              <a:t> Picture of School</a:t>
            </a:r>
            <a:endParaRPr lang="en-US" dirty="0"/>
          </a:p>
        </p:txBody>
      </p:sp>
      <p:sp>
        <p:nvSpPr>
          <p:cNvPr id="8" name="TextBox 7"/>
          <p:cNvSpPr txBox="1"/>
          <p:nvPr/>
        </p:nvSpPr>
        <p:spPr>
          <a:xfrm>
            <a:off x="381000" y="2362200"/>
            <a:ext cx="8420100" cy="523220"/>
          </a:xfrm>
          <a:prstGeom prst="rect">
            <a:avLst/>
          </a:prstGeom>
          <a:solidFill>
            <a:srgbClr val="CC99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spAutoFit/>
          </a:bodyPr>
          <a:lstStyle/>
          <a:p>
            <a:pPr>
              <a:defRPr/>
            </a:pPr>
            <a:r>
              <a:rPr lang="en-US" sz="2800" dirty="0"/>
              <a:t>Presenter will receive an e-mail with link to webinar</a:t>
            </a:r>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endParaRPr lang="en-US" smtClean="0"/>
          </a:p>
        </p:txBody>
      </p:sp>
      <p:pic>
        <p:nvPicPr>
          <p:cNvPr id="5124" name="Picture 4"/>
          <p:cNvPicPr>
            <a:picLocks noChangeAspect="1" noChangeArrowheads="1"/>
          </p:cNvPicPr>
          <p:nvPr/>
        </p:nvPicPr>
        <p:blipFill>
          <a:blip r:embed="rId3" cstate="print"/>
          <a:srcRect/>
          <a:stretch>
            <a:fillRect/>
          </a:stretch>
        </p:blipFill>
        <p:spPr bwMode="auto">
          <a:xfrm>
            <a:off x="2743200" y="0"/>
            <a:ext cx="4114800" cy="3709886"/>
          </a:xfrm>
          <a:prstGeom prst="rect">
            <a:avLst/>
          </a:prstGeom>
          <a:noFill/>
          <a:ln w="9525">
            <a:noFill/>
            <a:miter lim="800000"/>
            <a:headEnd/>
            <a:tailEnd/>
          </a:ln>
          <a:effectLst>
            <a:innerShdw blurRad="114300">
              <a:prstClr val="black"/>
            </a:innerShdw>
          </a:effectLst>
        </p:spPr>
      </p:pic>
      <p:sp>
        <p:nvSpPr>
          <p:cNvPr id="5" name="Content Placeholder 4"/>
          <p:cNvSpPr>
            <a:spLocks noGrp="1"/>
          </p:cNvSpPr>
          <p:nvPr>
            <p:ph idx="1"/>
          </p:nvPr>
        </p:nvSpPr>
        <p:spPr>
          <a:effectLst>
            <a:innerShdw blurRad="63500" dist="50800" dir="16200000">
              <a:prstClr val="black">
                <a:alpha val="50000"/>
              </a:prstClr>
            </a:innerShdw>
          </a:effectLst>
        </p:spPr>
        <p:txBody>
          <a:bodyPr/>
          <a:lstStyle/>
          <a:p>
            <a:pPr>
              <a:defRPr/>
            </a:pPr>
            <a:endParaRPr lang="en-US" dirty="0"/>
          </a:p>
        </p:txBody>
      </p:sp>
      <p:pic>
        <p:nvPicPr>
          <p:cNvPr id="1026" name="Picture 2"/>
          <p:cNvPicPr>
            <a:picLocks noChangeAspect="1" noChangeArrowheads="1"/>
          </p:cNvPicPr>
          <p:nvPr/>
        </p:nvPicPr>
        <p:blipFill>
          <a:blip r:embed="rId4" cstate="print"/>
          <a:srcRect/>
          <a:stretch>
            <a:fillRect/>
          </a:stretch>
        </p:blipFill>
        <p:spPr bwMode="auto">
          <a:xfrm>
            <a:off x="1905000" y="3962400"/>
            <a:ext cx="5921633" cy="2895600"/>
          </a:xfrm>
          <a:prstGeom prst="rect">
            <a:avLst/>
          </a:prstGeom>
          <a:noFill/>
          <a:ln w="9525">
            <a:noFill/>
            <a:miter lim="800000"/>
            <a:headEnd/>
            <a:tailEnd/>
          </a:ln>
          <a:effectLst>
            <a:innerShdw blurRad="114300">
              <a:prstClr val="black"/>
            </a:innerShdw>
          </a:effectLst>
        </p:spPr>
      </p:pic>
      <p:sp>
        <p:nvSpPr>
          <p:cNvPr id="7" name="Right Arrow 6"/>
          <p:cNvSpPr/>
          <p:nvPr/>
        </p:nvSpPr>
        <p:spPr>
          <a:xfrm>
            <a:off x="1066800" y="2362200"/>
            <a:ext cx="1905000" cy="427038"/>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Circular Arrow 7"/>
          <p:cNvSpPr/>
          <p:nvPr/>
        </p:nvSpPr>
        <p:spPr>
          <a:xfrm>
            <a:off x="6019800" y="5486400"/>
            <a:ext cx="1143000" cy="1371600"/>
          </a:xfrm>
          <a:prstGeom prst="circular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2174</TotalTime>
  <Words>1695</Words>
  <Application>Microsoft Office PowerPoint</Application>
  <PresentationFormat>On-screen Show (4:3)</PresentationFormat>
  <Paragraphs>263</Paragraphs>
  <Slides>27</Slides>
  <Notes>27</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27</vt:i4>
      </vt:variant>
    </vt:vector>
  </HeadingPairs>
  <TitlesOfParts>
    <vt:vector size="32" baseType="lpstr">
      <vt:lpstr>Arial</vt:lpstr>
      <vt:lpstr>Calibri</vt:lpstr>
      <vt:lpstr>Bradley Hand ITC</vt:lpstr>
      <vt:lpstr>Wingdings</vt:lpstr>
      <vt:lpstr>Default Design</vt:lpstr>
      <vt:lpstr>Slide 1</vt:lpstr>
      <vt:lpstr>Let’s Get the Word Out…            Meeting Purposes</vt:lpstr>
      <vt:lpstr>Agenda</vt:lpstr>
      <vt:lpstr>Slide 4</vt:lpstr>
      <vt:lpstr>Slide 5</vt:lpstr>
      <vt:lpstr>Slide 6</vt:lpstr>
      <vt:lpstr>Slide 7</vt:lpstr>
      <vt:lpstr>Slide 8</vt:lpstr>
      <vt:lpstr>Slide 9</vt:lpstr>
      <vt:lpstr>Other RESPRO Webinars</vt:lpstr>
      <vt:lpstr>Other RESPRO Webinars</vt:lpstr>
      <vt:lpstr>Reporting</vt:lpstr>
      <vt:lpstr>I. District and School Information –  Intensity of Support</vt:lpstr>
      <vt:lpstr>“Other” Support …</vt:lpstr>
      <vt:lpstr>3. School Service and Funding Log RESPRO Services  “Description of Service”</vt:lpstr>
      <vt:lpstr>Strategy 5: Effective strategies determined by the state or district</vt:lpstr>
      <vt:lpstr>III. $ TO/FOR SCHOOL RELATED TO THIS SERVICE</vt:lpstr>
      <vt:lpstr>II. Effective Practices and Positive Outcomes</vt:lpstr>
      <vt:lpstr>Slide 19</vt:lpstr>
      <vt:lpstr>Slide 20</vt:lpstr>
      <vt:lpstr>Slide 21</vt:lpstr>
      <vt:lpstr>Slide 22</vt:lpstr>
      <vt:lpstr>Slide 23</vt:lpstr>
      <vt:lpstr>Other Positive Outcomes</vt:lpstr>
      <vt:lpstr>Slide 25</vt:lpstr>
      <vt:lpstr>Slide 26</vt:lpstr>
      <vt:lpstr>Slide 27</vt:lpstr>
    </vt:vector>
  </TitlesOfParts>
  <Company> isbe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Taking Stock </dc:title>
  <dc:creator>cdiedric</dc:creator>
  <cp:lastModifiedBy>cdiedric</cp:lastModifiedBy>
  <cp:revision>152</cp:revision>
  <dcterms:created xsi:type="dcterms:W3CDTF">2009-07-22T20:43:23Z</dcterms:created>
  <dcterms:modified xsi:type="dcterms:W3CDTF">2009-08-18T21:27:05Z</dcterms:modified>
</cp:coreProperties>
</file>